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409" r:id="rId3"/>
    <p:sldId id="257" r:id="rId4"/>
    <p:sldId id="281" r:id="rId5"/>
    <p:sldId id="395" r:id="rId6"/>
    <p:sldId id="396" r:id="rId7"/>
    <p:sldId id="397" r:id="rId8"/>
    <p:sldId id="410" r:id="rId9"/>
    <p:sldId id="398" r:id="rId10"/>
    <p:sldId id="400" r:id="rId11"/>
    <p:sldId id="408" r:id="rId12"/>
    <p:sldId id="401" r:id="rId13"/>
    <p:sldId id="402" r:id="rId14"/>
    <p:sldId id="403" r:id="rId15"/>
    <p:sldId id="404" r:id="rId16"/>
    <p:sldId id="405" r:id="rId17"/>
    <p:sldId id="406" r:id="rId18"/>
    <p:sldId id="383" r:id="rId19"/>
    <p:sldId id="412" r:id="rId20"/>
    <p:sldId id="413" r:id="rId21"/>
    <p:sldId id="414" r:id="rId22"/>
    <p:sldId id="415" r:id="rId23"/>
    <p:sldId id="407"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o Villalobos" initials="" lastIdx="14" clrIdx="0"/>
  <p:cmAuthor id="1" name="TOMAS ALEJANDRO CEPEDA GOMEZ" initials="TAC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autoAdjust="0"/>
  </p:normalViewPr>
  <p:slideViewPr>
    <p:cSldViewPr>
      <p:cViewPr varScale="1">
        <p:scale>
          <a:sx n="72" d="100"/>
          <a:sy n="72" d="100"/>
        </p:scale>
        <p:origin x="1260" y="72"/>
      </p:cViewPr>
      <p:guideLst>
        <p:guide orient="horz" pos="2160"/>
        <p:guide pos="2880"/>
      </p:guideLst>
    </p:cSldViewPr>
  </p:slideViewPr>
  <p:outlineViewPr>
    <p:cViewPr>
      <p:scale>
        <a:sx n="33" d="100"/>
        <a:sy n="33" d="100"/>
      </p:scale>
      <p:origin x="54" y="4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194E8A-EF3A-4B0F-9B2E-10709CE01B8A}" type="datetimeFigureOut">
              <a:rPr lang="es-CL" smtClean="0"/>
              <a:t>16-08-2016</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41F6FD-A933-4002-B706-16E78FAA34ED}" type="slidenum">
              <a:rPr lang="es-CL" smtClean="0"/>
              <a:t>‹Nº›</a:t>
            </a:fld>
            <a:endParaRPr lang="es-CL"/>
          </a:p>
        </p:txBody>
      </p:sp>
    </p:spTree>
    <p:extLst>
      <p:ext uri="{BB962C8B-B14F-4D97-AF65-F5344CB8AC3E}">
        <p14:creationId xmlns:p14="http://schemas.microsoft.com/office/powerpoint/2010/main" val="65957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B2A23-17BE-4AAC-A42F-56C0A25470F7}" type="datetimeFigureOut">
              <a:rPr lang="es-CL" smtClean="0"/>
              <a:t>16-08-2016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F52B7-CAE8-494C-A9E3-460180B25596}" type="slidenum">
              <a:rPr lang="es-CL" smtClean="0"/>
              <a:t>‹Nº›</a:t>
            </a:fld>
            <a:endParaRPr lang="es-CL"/>
          </a:p>
        </p:txBody>
      </p:sp>
    </p:spTree>
    <p:extLst>
      <p:ext uri="{BB962C8B-B14F-4D97-AF65-F5344CB8AC3E}">
        <p14:creationId xmlns:p14="http://schemas.microsoft.com/office/powerpoint/2010/main" val="121651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289485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57083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277995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200745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221521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105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208724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199150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386218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116624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AA016CD-64BC-4AAF-8022-6F1AEC44050E}" type="datetimeFigureOut">
              <a:rPr lang="es-CL" smtClean="0"/>
              <a:t>16-08-2016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6FDC41-DBB8-4849-BF0D-AC5811BE365E}" type="slidenum">
              <a:rPr lang="es-CL" smtClean="0"/>
              <a:t>‹Nº›</a:t>
            </a:fld>
            <a:endParaRPr lang="es-CL"/>
          </a:p>
        </p:txBody>
      </p:sp>
    </p:spTree>
    <p:extLst>
      <p:ext uri="{BB962C8B-B14F-4D97-AF65-F5344CB8AC3E}">
        <p14:creationId xmlns:p14="http://schemas.microsoft.com/office/powerpoint/2010/main" val="78212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16CD-64BC-4AAF-8022-6F1AEC44050E}" type="datetimeFigureOut">
              <a:rPr lang="es-CL" smtClean="0"/>
              <a:t>16-08-2016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FDC41-DBB8-4849-BF0D-AC5811BE365E}" type="slidenum">
              <a:rPr lang="es-CL" smtClean="0"/>
              <a:t>‹Nº›</a:t>
            </a:fld>
            <a:endParaRPr lang="es-CL"/>
          </a:p>
        </p:txBody>
      </p:sp>
    </p:spTree>
    <p:extLst>
      <p:ext uri="{BB962C8B-B14F-4D97-AF65-F5344CB8AC3E}">
        <p14:creationId xmlns:p14="http://schemas.microsoft.com/office/powerpoint/2010/main" val="253776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poderjudicial.cl" TargetMode="External"/><Relationship Id="rId2" Type="http://schemas.openxmlformats.org/officeDocument/2006/relationships/hyperlink" Target="http://www.pjud.c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1043608" y="3645024"/>
            <a:ext cx="7056784" cy="2800767"/>
          </a:xfrm>
          <a:prstGeom prst="rect">
            <a:avLst/>
          </a:prstGeom>
          <a:noFill/>
        </p:spPr>
        <p:txBody>
          <a:bodyPr wrap="square" rtlCol="0">
            <a:spAutoFit/>
          </a:bodyPr>
          <a:lstStyle/>
          <a:p>
            <a:pPr algn="ctr"/>
            <a:r>
              <a:rPr lang="es-CL" sz="2800" dirty="0">
                <a:solidFill>
                  <a:schemeClr val="bg1"/>
                </a:solidFill>
              </a:rPr>
              <a:t>LEY Nº 20.886 </a:t>
            </a:r>
          </a:p>
          <a:p>
            <a:pPr algn="ctr"/>
            <a:r>
              <a:rPr lang="es-CL" sz="2800" dirty="0">
                <a:solidFill>
                  <a:schemeClr val="bg1"/>
                </a:solidFill>
              </a:rPr>
              <a:t>“SEMINARIO LEY DE TRAMITACIÓN ELECTRÓNICA”</a:t>
            </a:r>
          </a:p>
          <a:p>
            <a:pPr algn="ctr"/>
            <a:endParaRPr lang="es-CL" sz="2800" dirty="0">
              <a:solidFill>
                <a:schemeClr val="bg1"/>
              </a:solidFill>
            </a:endParaRPr>
          </a:p>
          <a:p>
            <a:pPr algn="ctr"/>
            <a:r>
              <a:rPr lang="es-CL" sz="2800" dirty="0">
                <a:solidFill>
                  <a:schemeClr val="bg1"/>
                </a:solidFill>
              </a:rPr>
              <a:t>Corporación Administrativa del Poder Judicial</a:t>
            </a:r>
          </a:p>
          <a:p>
            <a:pPr algn="ctr"/>
            <a:endParaRPr lang="es-CL" sz="2000" dirty="0">
              <a:solidFill>
                <a:schemeClr val="bg1"/>
              </a:solidFill>
            </a:endParaRPr>
          </a:p>
          <a:p>
            <a:pPr algn="r"/>
            <a:r>
              <a:rPr lang="es-CL" sz="1600" dirty="0">
                <a:solidFill>
                  <a:schemeClr val="bg1"/>
                </a:solidFill>
              </a:rPr>
              <a:t>ABRIL/ 2016</a:t>
            </a:r>
          </a:p>
        </p:txBody>
      </p:sp>
    </p:spTree>
    <p:extLst>
      <p:ext uri="{BB962C8B-B14F-4D97-AF65-F5344CB8AC3E}">
        <p14:creationId xmlns:p14="http://schemas.microsoft.com/office/powerpoint/2010/main" val="392917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688632"/>
          </a:xfrm>
        </p:spPr>
        <p:txBody>
          <a:bodyPr>
            <a:normAutofit lnSpcReduction="10000"/>
          </a:bodyPr>
          <a:lstStyle/>
          <a:p>
            <a:pPr marL="457200" lvl="1" indent="0" algn="just">
              <a:buNone/>
            </a:pPr>
            <a:r>
              <a:rPr lang="es-ES_tradnl" sz="1800" b="1" dirty="0">
                <a:solidFill>
                  <a:schemeClr val="tx2">
                    <a:lumMod val="75000"/>
                  </a:schemeClr>
                </a:solidFill>
              </a:rPr>
              <a:t>Excepciones al ingreso mediante OJV</a:t>
            </a:r>
          </a:p>
          <a:p>
            <a:pPr marL="457200" lvl="1" indent="0" algn="just">
              <a:buNone/>
            </a:pPr>
            <a:endParaRPr lang="es-ES_tradnl" sz="1600" b="1" dirty="0">
              <a:solidFill>
                <a:schemeClr val="tx2">
                  <a:lumMod val="75000"/>
                </a:schemeClr>
              </a:solidFill>
            </a:endParaRPr>
          </a:p>
          <a:p>
            <a:pPr marL="457200" lvl="1" indent="0" algn="just">
              <a:buNone/>
            </a:pPr>
            <a:r>
              <a:rPr lang="es-ES_tradnl" sz="1600" dirty="0">
                <a:solidFill>
                  <a:schemeClr val="tx2">
                    <a:lumMod val="75000"/>
                  </a:schemeClr>
                </a:solidFill>
              </a:rPr>
              <a:t>En casos excepcionales, cuando las circunstancias así lo requieran o se trate de una persona autorizada por el tribunal por carecer de los medios tecnológicos necesarios, los escritos podrán presentarse al tribunal materialmente y en soporte papel por conducto del ministro de fe respectivo o del buzón especialmente habilitado al efecto. </a:t>
            </a:r>
          </a:p>
          <a:p>
            <a:pPr marL="457200" lvl="1" indent="0" algn="just">
              <a:buNone/>
            </a:pPr>
            <a:endParaRPr lang="es-ES_tradnl" sz="1600" dirty="0">
              <a:solidFill>
                <a:schemeClr val="tx2">
                  <a:lumMod val="75000"/>
                </a:schemeClr>
              </a:solidFill>
            </a:endParaRPr>
          </a:p>
          <a:p>
            <a:pPr marL="457200" lvl="1" indent="0" algn="just">
              <a:buNone/>
            </a:pPr>
            <a:r>
              <a:rPr lang="es-ES_tradnl" sz="1600" dirty="0">
                <a:solidFill>
                  <a:schemeClr val="tx2">
                    <a:lumMod val="75000"/>
                  </a:schemeClr>
                </a:solidFill>
              </a:rPr>
              <a:t>Es decir:</a:t>
            </a:r>
          </a:p>
          <a:p>
            <a:pPr marL="457200" lvl="1" indent="0" algn="just">
              <a:buNone/>
            </a:pPr>
            <a:endParaRPr lang="es-ES_tradnl" sz="1600" dirty="0">
              <a:solidFill>
                <a:schemeClr val="tx2">
                  <a:lumMod val="75000"/>
                </a:schemeClr>
              </a:solidFill>
            </a:endParaRPr>
          </a:p>
          <a:p>
            <a:pPr marL="457200" lvl="1" indent="0" algn="just">
              <a:buNone/>
            </a:pPr>
            <a:r>
              <a:rPr lang="es-ES_tradnl" sz="1600" dirty="0">
                <a:solidFill>
                  <a:schemeClr val="tx2">
                    <a:lumMod val="75000"/>
                  </a:schemeClr>
                </a:solidFill>
              </a:rPr>
              <a:t>a) Cuando las circunstancias así lo requieran:</a:t>
            </a:r>
          </a:p>
          <a:p>
            <a:pPr marL="457200" lvl="1" indent="0" algn="just">
              <a:buNone/>
            </a:pPr>
            <a:r>
              <a:rPr lang="es-ES_tradnl" sz="1600" dirty="0">
                <a:solidFill>
                  <a:schemeClr val="tx2">
                    <a:lumMod val="75000"/>
                  </a:schemeClr>
                </a:solidFill>
              </a:rPr>
              <a:t>Un ejemplo de esta situación se puede producir en aquellos momentos que no sea posible acceder al sistema de tramitación a través de la OJV, ya sea por caídas o problemas de conectividad. Para este caso en particular, la Corporación Administrativa del Poder Judicial publicará oportunamente una certificación de tal circunstancia en el portal institucional del Poder Judicial, con la fecha y duración del evento, de forma tal que los usuarios podrán descargar ese certificarlo y acreditar el hecho ante el tribunal. </a:t>
            </a:r>
          </a:p>
          <a:p>
            <a:pPr marL="457200" lvl="1" indent="0" algn="just">
              <a:buNone/>
            </a:pPr>
            <a:endParaRPr lang="es-ES_tradnl" sz="1600" dirty="0">
              <a:solidFill>
                <a:schemeClr val="tx2">
                  <a:lumMod val="75000"/>
                </a:schemeClr>
              </a:solidFill>
            </a:endParaRPr>
          </a:p>
          <a:p>
            <a:pPr marL="457200" lvl="1" indent="0" algn="just">
              <a:buNone/>
            </a:pPr>
            <a:r>
              <a:rPr lang="es-ES_tradnl" sz="1600" dirty="0">
                <a:solidFill>
                  <a:schemeClr val="tx2">
                    <a:lumMod val="75000"/>
                  </a:schemeClr>
                </a:solidFill>
              </a:rPr>
              <a:t>b) Persona autorizada por el tribunal por carecer de los medios tecnológicos necesarios.</a:t>
            </a:r>
          </a:p>
          <a:p>
            <a:pPr marL="457200" lvl="1" indent="0" algn="just">
              <a:buNone/>
            </a:pPr>
            <a:r>
              <a:rPr lang="es-ES_tradnl" sz="1600" dirty="0">
                <a:solidFill>
                  <a:schemeClr val="tx2">
                    <a:lumMod val="75000"/>
                  </a:schemeClr>
                </a:solidFill>
              </a:rPr>
              <a:t>En casos excepcionales, previa autorización del tribunal y para una causa determinada, una persona podrá realizar un ingreso materialmente en soporte papel si carece de los medios tecnológicos necesarios.</a:t>
            </a:r>
          </a:p>
          <a:p>
            <a:pPr marL="457200" lvl="1" indent="0" algn="just">
              <a:buNone/>
            </a:pPr>
            <a:endParaRPr lang="es-ES_tradnl" sz="2000" b="1"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50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arcador de contenido 2"/>
          <p:cNvSpPr>
            <a:spLocks noGrp="1"/>
          </p:cNvSpPr>
          <p:nvPr>
            <p:ph idx="1"/>
          </p:nvPr>
        </p:nvSpPr>
        <p:spPr>
          <a:xfrm>
            <a:off x="457200" y="908720"/>
            <a:ext cx="8229600" cy="5688632"/>
          </a:xfrm>
        </p:spPr>
        <p:txBody>
          <a:bodyPr>
            <a:normAutofit fontScale="85000" lnSpcReduction="20000"/>
          </a:bodyPr>
          <a:lstStyle/>
          <a:p>
            <a:pPr marL="457200" lvl="1" indent="0" algn="just">
              <a:buNone/>
            </a:pPr>
            <a:r>
              <a:rPr lang="es-ES_tradnl" sz="2100" b="1" dirty="0">
                <a:solidFill>
                  <a:schemeClr val="tx2"/>
                </a:solidFill>
                <a:latin typeface="Calibri" charset="0"/>
              </a:rPr>
              <a:t>7. </a:t>
            </a:r>
            <a:r>
              <a:rPr lang="es-CL" sz="2100" b="1" dirty="0">
                <a:solidFill>
                  <a:schemeClr val="tx2"/>
                </a:solidFill>
              </a:rPr>
              <a:t>Presentación de documentos</a:t>
            </a:r>
            <a:endParaRPr lang="es-ES_tradnl" sz="2100" dirty="0">
              <a:solidFill>
                <a:schemeClr val="tx2"/>
              </a:solidFill>
              <a:latin typeface="Calibri" charset="0"/>
            </a:endParaRPr>
          </a:p>
          <a:p>
            <a:pPr marL="342000" indent="0" algn="just">
              <a:buNone/>
            </a:pPr>
            <a:endParaRPr lang="es-ES_tradnl" sz="1800" b="1" i="1" dirty="0">
              <a:solidFill>
                <a:schemeClr val="tx2"/>
              </a:solidFill>
            </a:endParaRPr>
          </a:p>
          <a:p>
            <a:pPr marL="450850" indent="0" algn="just">
              <a:buNone/>
            </a:pPr>
            <a:r>
              <a:rPr lang="es-ES_tradnl" sz="1600" b="1" dirty="0">
                <a:solidFill>
                  <a:schemeClr val="tx2"/>
                </a:solidFill>
              </a:rPr>
              <a:t>Documento Digital: </a:t>
            </a:r>
            <a:r>
              <a:rPr lang="es-ES_tradnl" sz="1600" dirty="0">
                <a:solidFill>
                  <a:schemeClr val="tx2"/>
                </a:solidFill>
              </a:rPr>
              <a:t>Respecto a las presentación de documentos, el artículo 6° de la ley N° 20.886, señala que los documentos electrónicos se presentarán a través del sistema de tramitación del Poder Judicial o, en caso de requerirlo así las circunstancias, se acompañarán en el tribunal a través de la entrega de algún dispositivo de almacenamiento de datos electrónicos.</a:t>
            </a:r>
          </a:p>
          <a:p>
            <a:pPr marL="450850" indent="0" algn="just">
              <a:buNone/>
            </a:pPr>
            <a:endParaRPr lang="es-ES_tradnl" sz="1600" dirty="0">
              <a:solidFill>
                <a:schemeClr val="tx2"/>
              </a:solidFill>
            </a:endParaRPr>
          </a:p>
          <a:p>
            <a:pPr marL="450850" indent="0" algn="just">
              <a:buNone/>
            </a:pPr>
            <a:r>
              <a:rPr lang="es-ES_tradnl" sz="1600" b="1" dirty="0">
                <a:solidFill>
                  <a:schemeClr val="tx2"/>
                </a:solidFill>
              </a:rPr>
              <a:t>Documento Material: </a:t>
            </a:r>
            <a:r>
              <a:rPr lang="es-ES_tradnl" sz="1600" dirty="0">
                <a:solidFill>
                  <a:schemeClr val="tx2"/>
                </a:solidFill>
              </a:rPr>
              <a:t>Los documentos cuyo formato original no sea electrónico, podrán presentarse materialmente en el Tribunal y quedaran bajo la custodia del funcionario o ministro de fe correspondiente.</a:t>
            </a:r>
          </a:p>
          <a:p>
            <a:pPr marL="450850" indent="0" algn="just">
              <a:buNone/>
            </a:pPr>
            <a:endParaRPr lang="es-ES_tradnl" sz="1600" dirty="0">
              <a:solidFill>
                <a:schemeClr val="tx2"/>
              </a:solidFill>
            </a:endParaRPr>
          </a:p>
          <a:p>
            <a:pPr marL="450850" indent="0" algn="just">
              <a:buNone/>
            </a:pPr>
            <a:r>
              <a:rPr lang="es-ES_tradnl" sz="1600" b="1" dirty="0">
                <a:solidFill>
                  <a:schemeClr val="tx2"/>
                </a:solidFill>
              </a:rPr>
              <a:t>Los títulos ejecutivos cuyo formato digital no sea electrónico</a:t>
            </a:r>
            <a:r>
              <a:rPr lang="es-ES_tradnl" sz="1600" dirty="0">
                <a:solidFill>
                  <a:schemeClr val="tx2"/>
                </a:solidFill>
              </a:rPr>
              <a:t>, deberán presentarse materialmente en el Tribunal y quedarán en custodia, bajo apercibimiento de tener por no iniciada la ejecución.</a:t>
            </a:r>
          </a:p>
          <a:p>
            <a:pPr marL="450850" indent="0" algn="just">
              <a:buNone/>
            </a:pPr>
            <a:endParaRPr lang="es-ES_tradnl" sz="1600" dirty="0">
              <a:solidFill>
                <a:schemeClr val="tx2"/>
              </a:solidFill>
            </a:endParaRPr>
          </a:p>
          <a:p>
            <a:pPr marL="450850" indent="0" algn="just">
              <a:buNone/>
            </a:pPr>
            <a:r>
              <a:rPr lang="es-ES" sz="1600" dirty="0">
                <a:solidFill>
                  <a:schemeClr val="tx2"/>
                </a:solidFill>
              </a:rPr>
              <a:t>Sin perjuicio de lo anterior, los </a:t>
            </a:r>
            <a:r>
              <a:rPr lang="es-ES" sz="1600" b="1" dirty="0">
                <a:solidFill>
                  <a:schemeClr val="tx2"/>
                </a:solidFill>
              </a:rPr>
              <a:t>documentos y títulos ejecutivos presentados materialmente deberán acompañarse con una copia en formato digital</a:t>
            </a:r>
            <a:r>
              <a:rPr lang="es-ES" sz="1600" dirty="0">
                <a:solidFill>
                  <a:schemeClr val="tx2"/>
                </a:solidFill>
              </a:rPr>
              <a:t> a través del sistema de tramitación electrónica del Poder Judicial o, en caso de requerirlo así las circunstancias, en el tribunal, a través de la entrega de algún dispositivo de almacenamiento de datos electrónicos.</a:t>
            </a:r>
            <a:endParaRPr lang="es-ES_tradnl" sz="1600" dirty="0">
              <a:solidFill>
                <a:schemeClr val="tx2"/>
              </a:solidFill>
            </a:endParaRPr>
          </a:p>
          <a:p>
            <a:pPr marL="450850" indent="0" algn="just">
              <a:buNone/>
            </a:pPr>
            <a:endParaRPr lang="es-ES_tradnl" sz="1600" b="1" i="1" dirty="0">
              <a:solidFill>
                <a:schemeClr val="tx2"/>
              </a:solidFill>
            </a:endParaRPr>
          </a:p>
          <a:p>
            <a:pPr marL="450850" indent="0" algn="just">
              <a:buNone/>
            </a:pPr>
            <a:r>
              <a:rPr lang="es-ES_tradnl" sz="1600" b="1" dirty="0">
                <a:solidFill>
                  <a:schemeClr val="tx2"/>
                </a:solidFill>
              </a:rPr>
              <a:t>Apercibimiento</a:t>
            </a:r>
            <a:r>
              <a:rPr lang="es-ES_tradnl" sz="1600" b="1" i="1" dirty="0">
                <a:solidFill>
                  <a:schemeClr val="tx2"/>
                </a:solidFill>
              </a:rPr>
              <a:t>: </a:t>
            </a:r>
            <a:r>
              <a:rPr lang="es-ES_tradnl" sz="1600" dirty="0">
                <a:solidFill>
                  <a:schemeClr val="tx2"/>
                </a:solidFill>
              </a:rPr>
              <a:t>Si no se presentaren las copias digitales de los documentos o títulos ejecutivos, o si existiere una disconformidad substancial entre aquellas y el documento o título ejecutivo original, el tribunal ordenará, de oficio o a petición de parte, que se acompañen las copias digitales dentro de tercero día, bajo apercibimiento de tener por no presentado el documento o título ejecutivo respectivo.</a:t>
            </a:r>
          </a:p>
          <a:p>
            <a:pPr marL="450850" indent="0" algn="just">
              <a:buNone/>
            </a:pPr>
            <a:endParaRPr lang="es-ES_tradnl" sz="1600" dirty="0">
              <a:solidFill>
                <a:schemeClr val="tx2"/>
              </a:solidFill>
            </a:endParaRPr>
          </a:p>
          <a:p>
            <a:pPr marL="450850" indent="0" algn="just">
              <a:buNone/>
            </a:pPr>
            <a:r>
              <a:rPr lang="es-ES" sz="1600" b="1" dirty="0">
                <a:solidFill>
                  <a:schemeClr val="tx2"/>
                </a:solidFill>
              </a:rPr>
              <a:t>Excepción:</a:t>
            </a:r>
            <a:r>
              <a:rPr lang="es-ES" sz="1600" dirty="0">
                <a:solidFill>
                  <a:schemeClr val="tx2"/>
                </a:solidFill>
              </a:rPr>
              <a:t> cuando se haya autorizado a una persona para presentar escritos materialmente por carecer de los medios tecnológicos, no será necesario acompañar copias digitales. En este caso, los documentos y títulos ejecutivos presentados en formato que no sea electrónico serán digitalizados e ingresados inmediatamente por el tribunal a la carpeta electrónica.</a:t>
            </a:r>
            <a:endParaRPr lang="es-CL" sz="1600" dirty="0">
              <a:solidFill>
                <a:schemeClr val="tx2"/>
              </a:solidFill>
            </a:endParaRPr>
          </a:p>
          <a:p>
            <a:pPr marL="457200" lvl="1" indent="0" algn="just">
              <a:buNone/>
            </a:pPr>
            <a:endParaRPr lang="es-ES_tradnl" sz="2000" b="1"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spTree>
    <p:extLst>
      <p:ext uri="{BB962C8B-B14F-4D97-AF65-F5344CB8AC3E}">
        <p14:creationId xmlns:p14="http://schemas.microsoft.com/office/powerpoint/2010/main" val="27019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688632"/>
          </a:xfrm>
        </p:spPr>
        <p:txBody>
          <a:bodyPr>
            <a:normAutofit/>
          </a:bodyPr>
          <a:lstStyle/>
          <a:p>
            <a:pPr marL="457200" lvl="1" indent="0" algn="just">
              <a:buNone/>
            </a:pPr>
            <a:r>
              <a:rPr lang="es-ES_tradnl" sz="1800" b="1" dirty="0">
                <a:solidFill>
                  <a:srgbClr val="002060"/>
                </a:solidFill>
                <a:latin typeface="Calibri" charset="0"/>
              </a:rPr>
              <a:t>8. </a:t>
            </a:r>
            <a:r>
              <a:rPr lang="es-ES_tradnl" sz="1800" b="1" dirty="0">
                <a:solidFill>
                  <a:srgbClr val="002060"/>
                </a:solidFill>
              </a:rPr>
              <a:t>Patrocinio y poder electrónico</a:t>
            </a:r>
          </a:p>
          <a:p>
            <a:pPr marL="450850" indent="0" algn="just">
              <a:buNone/>
            </a:pPr>
            <a:endParaRPr lang="es-ES_tradnl" sz="1600" dirty="0">
              <a:solidFill>
                <a:srgbClr val="002060"/>
              </a:solidFill>
            </a:endParaRPr>
          </a:p>
          <a:p>
            <a:pPr marL="450850" indent="0" algn="just">
              <a:buNone/>
            </a:pPr>
            <a:r>
              <a:rPr lang="es-ES_tradnl" sz="1600" dirty="0">
                <a:solidFill>
                  <a:srgbClr val="002060"/>
                </a:solidFill>
              </a:rPr>
              <a:t>El patrocinio por abogado habilitado para el ejercicio de la profesión podrá constituirse mediante firma electrónica avanzada.</a:t>
            </a:r>
          </a:p>
          <a:p>
            <a:pPr marL="450850" indent="0" algn="just">
              <a:buNone/>
            </a:pPr>
            <a:endParaRPr lang="es-CL" sz="1600" dirty="0">
              <a:solidFill>
                <a:srgbClr val="002060"/>
              </a:solidFill>
            </a:endParaRPr>
          </a:p>
          <a:p>
            <a:pPr marL="450850" indent="0" algn="just">
              <a:buNone/>
            </a:pPr>
            <a:r>
              <a:rPr lang="es-ES_tradnl" sz="1600" dirty="0">
                <a:solidFill>
                  <a:srgbClr val="002060"/>
                </a:solidFill>
              </a:rPr>
              <a:t>El mandato judicial podrá constituirse, además de las formas tradicionales establecidas en la Ley, mediante la firma electrónica avanzada del mandante.</a:t>
            </a:r>
            <a:r>
              <a:rPr lang="es-CL" sz="1600" dirty="0">
                <a:solidFill>
                  <a:srgbClr val="002060"/>
                </a:solidFill>
              </a:rPr>
              <a:t> </a:t>
            </a:r>
            <a:r>
              <a:rPr lang="es-ES_tradnl" sz="1600" dirty="0">
                <a:solidFill>
                  <a:srgbClr val="002060"/>
                </a:solidFill>
              </a:rPr>
              <a:t>En consecuencia, para obrar como mandatario judicial se considerará poder suficiente el constituido mediante declaración escrita del mandante suscrita con firma electrónica avanzada, sin que se requiera su comparecencia personal para autorizar su representación judicial.</a:t>
            </a:r>
          </a:p>
          <a:p>
            <a:pPr marL="450850" indent="0" algn="just">
              <a:buNone/>
            </a:pPr>
            <a:endParaRPr lang="es-CL" sz="1600" dirty="0">
              <a:solidFill>
                <a:srgbClr val="002060"/>
              </a:solidFill>
            </a:endParaRPr>
          </a:p>
          <a:p>
            <a:pPr marL="450850" indent="0" algn="just">
              <a:buNone/>
            </a:pPr>
            <a:r>
              <a:rPr lang="es-ES_tradnl" sz="1600" dirty="0">
                <a:solidFill>
                  <a:srgbClr val="002060"/>
                </a:solidFill>
              </a:rPr>
              <a:t>La constatación de la calidad de abogado habilitado la hará el tribunal de manera interna a través de sus registros, mediante el cotejo por sistema con la oficina de títulos de la Corte Suprema. Adicionalmente, la Corporación Administrativa del Poder Judicial está desarrollando una herramienta informática que verificará de manera interna las suspensiones de los abogados.</a:t>
            </a: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9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688632"/>
          </a:xfrm>
        </p:spPr>
        <p:txBody>
          <a:bodyPr>
            <a:normAutofit/>
          </a:bodyPr>
          <a:lstStyle/>
          <a:p>
            <a:pPr marL="457200" lvl="1" indent="0" algn="just">
              <a:buNone/>
            </a:pPr>
            <a:r>
              <a:rPr lang="es-ES_tradnl" sz="1800" b="1" dirty="0">
                <a:solidFill>
                  <a:srgbClr val="002060"/>
                </a:solidFill>
                <a:latin typeface="+mj-lt"/>
              </a:rPr>
              <a:t>9. Otras formas de notificación y estado diario</a:t>
            </a:r>
          </a:p>
          <a:p>
            <a:pPr marL="450850" indent="0" algn="just">
              <a:buNone/>
            </a:pPr>
            <a:endParaRPr lang="es-ES_tradnl" sz="1600" dirty="0">
              <a:solidFill>
                <a:srgbClr val="002060"/>
              </a:solidFill>
            </a:endParaRPr>
          </a:p>
          <a:p>
            <a:pPr marL="450850" indent="0" algn="just">
              <a:buNone/>
            </a:pPr>
            <a:r>
              <a:rPr lang="es-ES_tradnl" sz="1600" dirty="0">
                <a:solidFill>
                  <a:srgbClr val="002060"/>
                </a:solidFill>
              </a:rPr>
              <a:t>Cualquiera de las partes o intervinientes </a:t>
            </a:r>
            <a:r>
              <a:rPr lang="es-ES_tradnl" sz="1600" b="1" dirty="0">
                <a:solidFill>
                  <a:srgbClr val="002060"/>
                </a:solidFill>
              </a:rPr>
              <a:t>podrá proponer para sí una forma de notificación electrónica</a:t>
            </a:r>
            <a:r>
              <a:rPr lang="es-ES_tradnl" sz="1600" dirty="0">
                <a:solidFill>
                  <a:srgbClr val="002060"/>
                </a:solidFill>
              </a:rPr>
              <a:t>, la que el tribunal podrá aceptar aun cuando la ley disponga que la notificación deba realizarse por cédula si, en su opinión, resultare suficientemente eficaz y no causare indefensión. Esta forma de notificación será válida para todo el proceso.</a:t>
            </a:r>
          </a:p>
          <a:p>
            <a:pPr marL="450850" indent="0" algn="just">
              <a:buNone/>
            </a:pPr>
            <a:endParaRPr lang="es-ES_tradnl" sz="1600" b="1" dirty="0">
              <a:solidFill>
                <a:srgbClr val="002060"/>
              </a:solidFill>
              <a:latin typeface="Calibri" charset="0"/>
            </a:endParaRPr>
          </a:p>
          <a:p>
            <a:pPr marL="450850" indent="0" algn="just">
              <a:buNone/>
            </a:pPr>
            <a:r>
              <a:rPr lang="es-ES_tradnl" sz="1600" b="1" i="1" dirty="0">
                <a:solidFill>
                  <a:srgbClr val="002060"/>
                </a:solidFill>
              </a:rPr>
              <a:t>Estado diario</a:t>
            </a:r>
            <a:r>
              <a:rPr lang="es-ES_tradnl" sz="1600" dirty="0">
                <a:solidFill>
                  <a:srgbClr val="002060"/>
                </a:solidFill>
              </a:rPr>
              <a:t>: </a:t>
            </a:r>
          </a:p>
          <a:p>
            <a:pPr marL="450850" indent="0" algn="just">
              <a:buNone/>
            </a:pPr>
            <a:endParaRPr lang="es-ES_tradnl" sz="1600" dirty="0">
              <a:solidFill>
                <a:srgbClr val="002060"/>
              </a:solidFill>
            </a:endParaRPr>
          </a:p>
          <a:p>
            <a:pPr marL="450850" indent="0" algn="just">
              <a:buNone/>
            </a:pPr>
            <a:r>
              <a:rPr lang="es-ES_tradnl" sz="1600" dirty="0">
                <a:solidFill>
                  <a:srgbClr val="002060"/>
                </a:solidFill>
              </a:rPr>
              <a:t>Las resoluciones se incluirán en un estado que deberá formarse electrónicamente que estará disponible diariamente en la página web del Poder Judicial.</a:t>
            </a:r>
          </a:p>
          <a:p>
            <a:pPr marL="450850" indent="0" algn="just">
              <a:buNone/>
            </a:pPr>
            <a:br>
              <a:rPr lang="es-ES_tradnl" sz="1600" b="1" u="sng" dirty="0">
                <a:solidFill>
                  <a:srgbClr val="002060"/>
                </a:solidFill>
              </a:rPr>
            </a:br>
            <a:r>
              <a:rPr lang="es-ES_tradnl" sz="1600" dirty="0">
                <a:solidFill>
                  <a:srgbClr val="002060"/>
                </a:solidFill>
              </a:rPr>
              <a:t>De las notificaciones realizadas conforme a lo señalado, se dejará constancia en la carpeta electrónica el mismo día en que se publique el estado.</a:t>
            </a:r>
          </a:p>
          <a:p>
            <a:pPr marL="450850" indent="0" algn="just">
              <a:buNone/>
            </a:pPr>
            <a:endParaRPr lang="es-ES_tradnl" sz="2000" b="1" dirty="0">
              <a:solidFill>
                <a:srgbClr val="002060"/>
              </a:solidFill>
              <a:latin typeface="Calibri" charset="0"/>
            </a:endParaRPr>
          </a:p>
          <a:p>
            <a:pPr marL="450850" indent="0" algn="just">
              <a:buNone/>
            </a:pPr>
            <a:endParaRPr lang="es-ES_tradnl" sz="2000" b="1"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54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arcador de contenido 2"/>
          <p:cNvSpPr>
            <a:spLocks noGrp="1"/>
          </p:cNvSpPr>
          <p:nvPr>
            <p:ph idx="1"/>
          </p:nvPr>
        </p:nvSpPr>
        <p:spPr>
          <a:xfrm>
            <a:off x="457200" y="908720"/>
            <a:ext cx="8229600" cy="5688632"/>
          </a:xfrm>
        </p:spPr>
        <p:txBody>
          <a:bodyPr>
            <a:normAutofit lnSpcReduction="10000"/>
          </a:bodyPr>
          <a:lstStyle/>
          <a:p>
            <a:pPr marL="457200" lvl="1" indent="0" algn="just">
              <a:buNone/>
            </a:pPr>
            <a:r>
              <a:rPr lang="es-ES_tradnl" sz="1800" b="1" dirty="0">
                <a:solidFill>
                  <a:srgbClr val="002060"/>
                </a:solidFill>
                <a:latin typeface="Calibri" charset="0"/>
              </a:rPr>
              <a:t>10. </a:t>
            </a:r>
            <a:r>
              <a:rPr lang="es-ES_tradnl" sz="1800" b="1" dirty="0">
                <a:solidFill>
                  <a:srgbClr val="002060"/>
                </a:solidFill>
              </a:rPr>
              <a:t>Registro de actuaciones de los receptores</a:t>
            </a:r>
          </a:p>
          <a:p>
            <a:pPr marL="457200" lvl="1" indent="0" algn="just">
              <a:buNone/>
            </a:pPr>
            <a:endParaRPr lang="es-ES_tradnl" sz="1700" b="1" dirty="0">
              <a:solidFill>
                <a:srgbClr val="002060"/>
              </a:solidFill>
            </a:endParaRPr>
          </a:p>
          <a:p>
            <a:pPr marL="450850" indent="0" algn="just">
              <a:buNone/>
            </a:pPr>
            <a:r>
              <a:rPr lang="es-ES_tradnl" sz="1600" dirty="0">
                <a:solidFill>
                  <a:srgbClr val="002060"/>
                </a:solidFill>
              </a:rPr>
              <a:t>Los receptores deberán acceder al sistema de tramitación del Poder Judicial, dejando un </a:t>
            </a:r>
            <a:r>
              <a:rPr lang="es-ES_tradnl" sz="1600" b="1" dirty="0">
                <a:solidFill>
                  <a:srgbClr val="002060"/>
                </a:solidFill>
              </a:rPr>
              <a:t>testimonio electrónico </a:t>
            </a:r>
            <a:r>
              <a:rPr lang="es-ES_tradnl" sz="1600" b="1" dirty="0" err="1">
                <a:solidFill>
                  <a:srgbClr val="002060"/>
                </a:solidFill>
              </a:rPr>
              <a:t>georrefenciado</a:t>
            </a:r>
            <a:r>
              <a:rPr lang="es-ES_tradnl" sz="1600" b="1" dirty="0">
                <a:solidFill>
                  <a:srgbClr val="002060"/>
                </a:solidFill>
              </a:rPr>
              <a:t>, </a:t>
            </a:r>
            <a:r>
              <a:rPr lang="es-ES_tradnl" sz="1600" dirty="0">
                <a:solidFill>
                  <a:srgbClr val="002060"/>
                </a:solidFill>
              </a:rPr>
              <a:t>para lo cual, la Corporación Administrativa del Poder Judicial está desarrollando una aplicación móvil que permitirá realizar estas diligencias cumpliendo con los requisitos legales. Es decir, deberán:</a:t>
            </a:r>
          </a:p>
          <a:p>
            <a:pPr marL="450850" indent="0" algn="just">
              <a:buNone/>
            </a:pPr>
            <a:endParaRPr lang="es-ES_tradnl" sz="1600" b="1" u="sng" dirty="0">
              <a:solidFill>
                <a:srgbClr val="002060"/>
              </a:solidFill>
            </a:endParaRPr>
          </a:p>
          <a:p>
            <a:pPr marL="450850" indent="0" algn="just">
              <a:buNone/>
            </a:pPr>
            <a:r>
              <a:rPr lang="es-ES_tradnl" sz="1600" i="1" dirty="0">
                <a:solidFill>
                  <a:srgbClr val="002060"/>
                </a:solidFill>
              </a:rPr>
              <a:t>a) Registrarse en el sistema de tramitación electrónica</a:t>
            </a:r>
            <a:r>
              <a:rPr lang="es-ES_tradnl" sz="1600" dirty="0">
                <a:solidFill>
                  <a:srgbClr val="002060"/>
                </a:solidFill>
              </a:rPr>
              <a:t>: el artículo 9º de la ley 20.886, establece que para efectuar los registros de actuaciones, los receptores judiciales deberán </a:t>
            </a:r>
            <a:r>
              <a:rPr lang="es-ES_tradnl" sz="1600" b="1" dirty="0">
                <a:solidFill>
                  <a:srgbClr val="002060"/>
                </a:solidFill>
              </a:rPr>
              <a:t>registrarse en el sistema de tramitación electrónica del Poder Judicial</a:t>
            </a:r>
            <a:r>
              <a:rPr lang="es-ES_tradnl" sz="1600" dirty="0">
                <a:solidFill>
                  <a:srgbClr val="002060"/>
                </a:solidFill>
              </a:rPr>
              <a:t>, utilizando la clave única y haciendo uso de la OJV.</a:t>
            </a:r>
            <a:endParaRPr lang="es-CL" sz="1600" dirty="0">
              <a:solidFill>
                <a:srgbClr val="002060"/>
              </a:solidFill>
            </a:endParaRPr>
          </a:p>
          <a:p>
            <a:pPr marL="450850" indent="0" algn="just">
              <a:buNone/>
            </a:pPr>
            <a:endParaRPr lang="es-ES_tradnl" sz="1600" dirty="0">
              <a:solidFill>
                <a:srgbClr val="002060"/>
              </a:solidFill>
            </a:endParaRPr>
          </a:p>
          <a:p>
            <a:pPr marL="450850" indent="0" algn="just">
              <a:buNone/>
            </a:pPr>
            <a:r>
              <a:rPr lang="es-ES_tradnl" sz="1600" i="1" dirty="0">
                <a:solidFill>
                  <a:srgbClr val="002060"/>
                </a:solidFill>
              </a:rPr>
              <a:t>b) Dejar testimonio electrónico </a:t>
            </a:r>
            <a:r>
              <a:rPr lang="es-ES_tradnl" sz="1600" i="1" dirty="0" err="1">
                <a:solidFill>
                  <a:srgbClr val="002060"/>
                </a:solidFill>
              </a:rPr>
              <a:t>georreferenciado</a:t>
            </a:r>
            <a:r>
              <a:rPr lang="es-ES_tradnl" sz="1600" i="1" dirty="0">
                <a:solidFill>
                  <a:srgbClr val="002060"/>
                </a:solidFill>
              </a:rPr>
              <a:t> mediante una aplicación especial</a:t>
            </a:r>
            <a:r>
              <a:rPr lang="es-ES_tradnl" sz="1600" dirty="0">
                <a:solidFill>
                  <a:srgbClr val="002060"/>
                </a:solidFill>
              </a:rPr>
              <a:t>: Los receptores deberán agregar a la carpeta electrónica un testimonio </a:t>
            </a:r>
            <a:r>
              <a:rPr lang="es-ES_tradnl" sz="1600" b="1" dirty="0">
                <a:solidFill>
                  <a:srgbClr val="002060"/>
                </a:solidFill>
              </a:rPr>
              <a:t>dando cuenta de la actuación realizada dentro de los dos días hábiles</a:t>
            </a:r>
            <a:r>
              <a:rPr lang="es-ES_tradnl" sz="1600" dirty="0">
                <a:solidFill>
                  <a:srgbClr val="002060"/>
                </a:solidFill>
              </a:rPr>
              <a:t> siguientes a la fecha en que se practicó la diligencia, con la debida constancia de todo lo obrado. En las notificaciones, requerimientos o embargos, el testimonio o acta de la diligencia </a:t>
            </a:r>
            <a:r>
              <a:rPr lang="es-ES_tradnl" sz="1600" b="1" dirty="0">
                <a:solidFill>
                  <a:srgbClr val="002060"/>
                </a:solidFill>
              </a:rPr>
              <a:t>incluirá un registro </a:t>
            </a:r>
            <a:r>
              <a:rPr lang="es-ES_tradnl" sz="1600" b="1" dirty="0" err="1">
                <a:solidFill>
                  <a:srgbClr val="002060"/>
                </a:solidFill>
              </a:rPr>
              <a:t>georreferenciado</a:t>
            </a:r>
            <a:r>
              <a:rPr lang="es-ES_tradnl" sz="1600" dirty="0">
                <a:solidFill>
                  <a:srgbClr val="002060"/>
                </a:solidFill>
              </a:rPr>
              <a:t>, que dé cuenta del lugar, fecha y horario de su ocurrencia.</a:t>
            </a:r>
          </a:p>
          <a:p>
            <a:pPr marL="450850" indent="0" algn="just">
              <a:buNone/>
            </a:pPr>
            <a:endParaRPr lang="es-ES_tradnl" sz="1600" dirty="0">
              <a:solidFill>
                <a:srgbClr val="002060"/>
              </a:solidFill>
            </a:endParaRPr>
          </a:p>
          <a:p>
            <a:pPr marL="450850" indent="0" algn="just">
              <a:buNone/>
            </a:pPr>
            <a:r>
              <a:rPr lang="es-ES_tradnl" sz="1600" dirty="0">
                <a:solidFill>
                  <a:srgbClr val="002060"/>
                </a:solidFill>
              </a:rPr>
              <a:t>Además, en el caso de retiro de especies, los receptores incluirán un registro fotográfico o de video con fecha y hora de los bienes muebles, al momento del retiro para su entrega al martillero, a menos que exista oposición de parte del deudor o el depositario.</a:t>
            </a: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spTree>
    <p:extLst>
      <p:ext uri="{BB962C8B-B14F-4D97-AF65-F5344CB8AC3E}">
        <p14:creationId xmlns:p14="http://schemas.microsoft.com/office/powerpoint/2010/main" val="271308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arcador de contenido 2"/>
          <p:cNvSpPr>
            <a:spLocks noGrp="1"/>
          </p:cNvSpPr>
          <p:nvPr>
            <p:ph idx="1"/>
          </p:nvPr>
        </p:nvSpPr>
        <p:spPr>
          <a:xfrm>
            <a:off x="457200" y="908720"/>
            <a:ext cx="8229600" cy="5688632"/>
          </a:xfrm>
        </p:spPr>
        <p:txBody>
          <a:bodyPr>
            <a:normAutofit lnSpcReduction="10000"/>
          </a:bodyPr>
          <a:lstStyle/>
          <a:p>
            <a:pPr marL="457200" lvl="1" indent="0" algn="just">
              <a:buNone/>
            </a:pPr>
            <a:r>
              <a:rPr lang="es-ES_tradnl" sz="1800" b="1" dirty="0">
                <a:solidFill>
                  <a:srgbClr val="002060"/>
                </a:solidFill>
                <a:latin typeface="Calibri" charset="0"/>
              </a:rPr>
              <a:t>11. </a:t>
            </a:r>
            <a:r>
              <a:rPr lang="es-ES_tradnl" sz="1800" b="1" dirty="0">
                <a:solidFill>
                  <a:srgbClr val="002060"/>
                </a:solidFill>
              </a:rPr>
              <a:t>Exhortos </a:t>
            </a:r>
          </a:p>
          <a:p>
            <a:pPr marL="457200" lvl="1" indent="0" algn="just">
              <a:buNone/>
            </a:pPr>
            <a:endParaRPr lang="es-ES_tradnl" sz="1800" b="1" dirty="0">
              <a:solidFill>
                <a:srgbClr val="002060"/>
              </a:solidFill>
            </a:endParaRPr>
          </a:p>
          <a:p>
            <a:pPr marL="450850" indent="0" algn="just">
              <a:buNone/>
            </a:pPr>
            <a:r>
              <a:rPr lang="es-CL" sz="1600" dirty="0">
                <a:solidFill>
                  <a:srgbClr val="002060"/>
                </a:solidFill>
              </a:rPr>
              <a:t>Los exhortos entre tribunales nacionales serán remitidos, diligenciados y devueltos </a:t>
            </a:r>
            <a:r>
              <a:rPr lang="es-CL" sz="1600" b="1" dirty="0">
                <a:solidFill>
                  <a:srgbClr val="002060"/>
                </a:solidFill>
              </a:rPr>
              <a:t>mediante la utilización del sistema de tramitación electrónica </a:t>
            </a:r>
            <a:r>
              <a:rPr lang="es-CL" sz="1600" dirty="0">
                <a:solidFill>
                  <a:srgbClr val="002060"/>
                </a:solidFill>
              </a:rPr>
              <a:t>del Poder Judicial, incorporando cada una de las actuaciones que se realizaron, en la carpeta electrónica. Actualmente esto no representa un cambio significativo, toda vez que ya está operativo en diversas competencias. </a:t>
            </a:r>
          </a:p>
          <a:p>
            <a:pPr marL="450850" indent="0" algn="just">
              <a:buNone/>
            </a:pPr>
            <a:endParaRPr lang="es-CL" sz="1600" dirty="0">
              <a:solidFill>
                <a:srgbClr val="002060"/>
              </a:solidFill>
            </a:endParaRPr>
          </a:p>
          <a:p>
            <a:pPr marL="450850" indent="0" algn="just">
              <a:buNone/>
            </a:pPr>
            <a:r>
              <a:rPr lang="es-CL" sz="1600" b="1" i="1" dirty="0">
                <a:solidFill>
                  <a:srgbClr val="002060"/>
                </a:solidFill>
              </a:rPr>
              <a:t>Excepción</a:t>
            </a:r>
            <a:r>
              <a:rPr lang="es-CL" sz="1600" dirty="0">
                <a:solidFill>
                  <a:srgbClr val="002060"/>
                </a:solidFill>
              </a:rPr>
              <a:t>: Cuando los exhortos se verifiquen desde o hacia tribunales que carezcan del sistema de tramitación electrónica, se utilizará una casilla de correo electrónico o el medio de comunicación idóneo más eficaz de que disponga ese tribunal. </a:t>
            </a:r>
          </a:p>
          <a:p>
            <a:pPr marL="450850" indent="0" algn="just">
              <a:buNone/>
            </a:pPr>
            <a:endParaRPr lang="es-CL" sz="1600" dirty="0">
              <a:solidFill>
                <a:srgbClr val="002060"/>
              </a:solidFill>
            </a:endParaRPr>
          </a:p>
          <a:p>
            <a:pPr marL="450850" indent="0" algn="just">
              <a:buNone/>
            </a:pPr>
            <a:r>
              <a:rPr lang="es-ES_tradnl" sz="1800" b="1" dirty="0">
                <a:solidFill>
                  <a:srgbClr val="002060"/>
                </a:solidFill>
                <a:latin typeface="Calibri" charset="0"/>
              </a:rPr>
              <a:t>12. </a:t>
            </a:r>
            <a:r>
              <a:rPr lang="es-CL" sz="1800" b="1" dirty="0">
                <a:solidFill>
                  <a:srgbClr val="002060"/>
                </a:solidFill>
                <a:latin typeface="Calibri" charset="0"/>
              </a:rPr>
              <a:t>Oficios y comunicaciones judiciales</a:t>
            </a:r>
          </a:p>
          <a:p>
            <a:pPr marL="450850" indent="0" algn="just">
              <a:buNone/>
            </a:pPr>
            <a:endParaRPr lang="es-CL" sz="1800" b="1" dirty="0">
              <a:solidFill>
                <a:srgbClr val="002060"/>
              </a:solidFill>
              <a:latin typeface="Calibri" charset="0"/>
            </a:endParaRPr>
          </a:p>
          <a:p>
            <a:pPr marL="450850" indent="0" algn="just">
              <a:buNone/>
            </a:pPr>
            <a:r>
              <a:rPr lang="es-CL" sz="1600" dirty="0">
                <a:solidFill>
                  <a:srgbClr val="002060"/>
                </a:solidFill>
              </a:rPr>
              <a:t>En concordancia con el principio de actualización de los sistemas informáticos, los oficios y comunicaciones judiciales desde o hacia instituciones públicas se diligenciarán a través de medios electrónicos, en lo posible, mediante interconexión.</a:t>
            </a:r>
          </a:p>
          <a:p>
            <a:pPr marL="450850" indent="0" algn="just">
              <a:buNone/>
            </a:pPr>
            <a:endParaRPr lang="es-CL" sz="1600" dirty="0">
              <a:solidFill>
                <a:srgbClr val="002060"/>
              </a:solidFill>
            </a:endParaRPr>
          </a:p>
          <a:p>
            <a:pPr marL="450850" indent="0" algn="just">
              <a:buNone/>
            </a:pPr>
            <a:r>
              <a:rPr lang="es-CL" sz="1600" dirty="0">
                <a:solidFill>
                  <a:srgbClr val="002060"/>
                </a:solidFill>
              </a:rPr>
              <a:t>Si la institución pública careciere de los recursos técnicos necesarios, se diligenciarán a través del medio de comunicación idóneo más eficaz de que disponga esa institución pública. Para estos efectos, el Poder Judicial habilitará una plataforma especial en su portal de Internet.</a:t>
            </a:r>
            <a:endParaRPr lang="es-ES" sz="16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spTree>
    <p:extLst>
      <p:ext uri="{BB962C8B-B14F-4D97-AF65-F5344CB8AC3E}">
        <p14:creationId xmlns:p14="http://schemas.microsoft.com/office/powerpoint/2010/main" val="406553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arcador de contenido 2"/>
          <p:cNvSpPr>
            <a:spLocks noGrp="1"/>
          </p:cNvSpPr>
          <p:nvPr>
            <p:ph idx="1"/>
          </p:nvPr>
        </p:nvSpPr>
        <p:spPr>
          <a:xfrm>
            <a:off x="457200" y="908720"/>
            <a:ext cx="8229600" cy="5688632"/>
          </a:xfrm>
        </p:spPr>
        <p:txBody>
          <a:bodyPr>
            <a:normAutofit lnSpcReduction="10000"/>
          </a:bodyPr>
          <a:lstStyle/>
          <a:p>
            <a:pPr marL="457200" lvl="1" indent="0" algn="just">
              <a:buNone/>
            </a:pPr>
            <a:r>
              <a:rPr lang="es-CL" sz="1800" b="1" dirty="0">
                <a:solidFill>
                  <a:srgbClr val="002060"/>
                </a:solidFill>
                <a:latin typeface="Calibri" charset="0"/>
              </a:rPr>
              <a:t>13. Modificación de diversos cuerpos legales</a:t>
            </a:r>
          </a:p>
          <a:p>
            <a:pPr marL="457200" lvl="1" indent="0" algn="just">
              <a:buNone/>
            </a:pPr>
            <a:endParaRPr lang="es-CL" sz="2000" b="1" dirty="0">
              <a:solidFill>
                <a:srgbClr val="002060"/>
              </a:solidFill>
              <a:latin typeface="Calibri" charset="0"/>
            </a:endParaRPr>
          </a:p>
          <a:p>
            <a:pPr marL="457200" lvl="1" indent="0" algn="just">
              <a:buNone/>
            </a:pPr>
            <a:r>
              <a:rPr lang="es-CL" sz="1600" dirty="0">
                <a:solidFill>
                  <a:srgbClr val="002060"/>
                </a:solidFill>
                <a:latin typeface="Calibri" charset="0"/>
              </a:rPr>
              <a:t>La Ley N°20.886 introduce modificaciones al Código de Procedimiento Civil y Código Orgánico de Tribunales, que tienen por objeto dar eficacia a las disposiciones legales introducidas dando espacio a la Tramitación Electrónica.</a:t>
            </a:r>
          </a:p>
          <a:p>
            <a:pPr marL="457200" lvl="1" indent="0" algn="just">
              <a:buNone/>
            </a:pPr>
            <a:endParaRPr lang="es-CL" sz="2000" dirty="0">
              <a:solidFill>
                <a:srgbClr val="002060"/>
              </a:solidFill>
              <a:latin typeface="Calibri" charset="0"/>
            </a:endParaRPr>
          </a:p>
          <a:p>
            <a:pPr marL="457200" lvl="1" indent="0" algn="just">
              <a:buNone/>
            </a:pPr>
            <a:r>
              <a:rPr lang="es-CL" sz="1800" b="1" dirty="0">
                <a:solidFill>
                  <a:srgbClr val="002060"/>
                </a:solidFill>
                <a:latin typeface="Calibri" charset="0"/>
              </a:rPr>
              <a:t>14. Regulación mediante auto acordado.</a:t>
            </a:r>
          </a:p>
          <a:p>
            <a:pPr marL="457200" lvl="1" indent="0" algn="just">
              <a:buNone/>
            </a:pPr>
            <a:endParaRPr lang="es-CL" sz="2000" dirty="0">
              <a:solidFill>
                <a:srgbClr val="002060"/>
              </a:solidFill>
              <a:latin typeface="Calibri" charset="0"/>
            </a:endParaRPr>
          </a:p>
          <a:p>
            <a:pPr marL="457200" lvl="1" indent="0" algn="just">
              <a:buNone/>
            </a:pPr>
            <a:r>
              <a:rPr lang="es-CL" sz="1600" dirty="0">
                <a:solidFill>
                  <a:srgbClr val="002060"/>
                </a:solidFill>
                <a:latin typeface="Calibri" charset="0"/>
              </a:rPr>
              <a:t>La Ley entrega determinados aspectos de detalle a la potestad normativa de la Corte Suprema acerca de los siguientes tópicos:</a:t>
            </a:r>
          </a:p>
          <a:p>
            <a:pPr marL="457200" lvl="1" indent="0" algn="just">
              <a:buNone/>
            </a:pPr>
            <a:endParaRPr lang="es-CL" sz="1600" dirty="0">
              <a:solidFill>
                <a:srgbClr val="002060"/>
              </a:solidFill>
              <a:latin typeface="Calibri" charset="0"/>
            </a:endParaRPr>
          </a:p>
          <a:p>
            <a:pPr marL="914400" lvl="1" indent="-457200" algn="just">
              <a:buAutoNum type="alphaLcParenR"/>
            </a:pPr>
            <a:r>
              <a:rPr lang="es-CL" sz="1600" dirty="0">
                <a:solidFill>
                  <a:srgbClr val="002060"/>
                </a:solidFill>
                <a:latin typeface="Calibri" charset="0"/>
              </a:rPr>
              <a:t>Regulación sobre búsqueda de causas.</a:t>
            </a:r>
          </a:p>
          <a:p>
            <a:pPr marL="914400" lvl="1" indent="-457200" algn="just">
              <a:buAutoNum type="alphaLcParenR"/>
            </a:pPr>
            <a:r>
              <a:rPr lang="es-CL" sz="1600" dirty="0">
                <a:solidFill>
                  <a:srgbClr val="002060"/>
                </a:solidFill>
                <a:latin typeface="Calibri" charset="0"/>
              </a:rPr>
              <a:t>Registro de los abogados y habilitados en derecho en el sistema de tramitación del Poder Judicial.</a:t>
            </a:r>
          </a:p>
          <a:p>
            <a:pPr marL="914400" lvl="1" indent="-457200" algn="just">
              <a:buAutoNum type="alphaLcParenR"/>
            </a:pPr>
            <a:r>
              <a:rPr lang="es-CL" sz="1600" dirty="0">
                <a:solidFill>
                  <a:srgbClr val="002060"/>
                </a:solidFill>
                <a:latin typeface="Calibri" charset="0"/>
              </a:rPr>
              <a:t>Constancia de </a:t>
            </a:r>
            <a:r>
              <a:rPr lang="es-CL" sz="1600" dirty="0" err="1">
                <a:solidFill>
                  <a:srgbClr val="002060"/>
                </a:solidFill>
                <a:latin typeface="Calibri" charset="0"/>
              </a:rPr>
              <a:t>georreferenciación</a:t>
            </a:r>
            <a:r>
              <a:rPr lang="es-CL" sz="1600" dirty="0">
                <a:solidFill>
                  <a:srgbClr val="002060"/>
                </a:solidFill>
                <a:latin typeface="Calibri" charset="0"/>
              </a:rPr>
              <a:t> de las actuaciones de los receptores.</a:t>
            </a:r>
          </a:p>
          <a:p>
            <a:pPr marL="914400" lvl="1" indent="-457200" algn="just">
              <a:buAutoNum type="alphaLcParenR"/>
            </a:pPr>
            <a:r>
              <a:rPr lang="es-CL" sz="1600" dirty="0">
                <a:solidFill>
                  <a:srgbClr val="002060"/>
                </a:solidFill>
                <a:latin typeface="Calibri" charset="0"/>
              </a:rPr>
              <a:t>Fidelidad, preservación y reproducción de los registros electrónicos.</a:t>
            </a:r>
          </a:p>
          <a:p>
            <a:pPr marL="914400" lvl="1" indent="-457200" algn="just">
              <a:buAutoNum type="alphaLcParenR"/>
            </a:pPr>
            <a:r>
              <a:rPr lang="es-CL" sz="1600" dirty="0">
                <a:solidFill>
                  <a:srgbClr val="002060"/>
                </a:solidFill>
                <a:latin typeface="Calibri" charset="0"/>
              </a:rPr>
              <a:t>Aquella regulación necesaria para asegurar la implementación de la Ley.</a:t>
            </a:r>
          </a:p>
          <a:p>
            <a:pPr marL="457200" lvl="1" indent="0" algn="just">
              <a:buNone/>
            </a:pPr>
            <a:endParaRPr lang="es-CL" sz="1600" dirty="0">
              <a:solidFill>
                <a:srgbClr val="002060"/>
              </a:solidFill>
              <a:latin typeface="Calibri" charset="0"/>
            </a:endParaRPr>
          </a:p>
          <a:p>
            <a:pPr marL="457200" lvl="1" indent="0" algn="just">
              <a:buNone/>
            </a:pPr>
            <a:r>
              <a:rPr lang="es-CL" sz="1600" dirty="0">
                <a:solidFill>
                  <a:srgbClr val="002060"/>
                </a:solidFill>
                <a:latin typeface="Calibri" charset="0"/>
              </a:rPr>
              <a:t>El 15 de abril de 2016, se dictó el Acta N°37-2016 para estos efectos.</a:t>
            </a:r>
          </a:p>
          <a:p>
            <a:pPr marL="457200" lvl="1" indent="0" algn="just">
              <a:buNone/>
            </a:pPr>
            <a:endParaRPr lang="es-CL" sz="1700" dirty="0">
              <a:solidFill>
                <a:srgbClr val="002060"/>
              </a:solidFill>
              <a:latin typeface="Calibri" charset="0"/>
            </a:endParaRPr>
          </a:p>
          <a:p>
            <a:pPr marL="457200" lvl="1" indent="0" algn="just">
              <a:buNone/>
            </a:pPr>
            <a:endParaRPr lang="es-ES" sz="17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spTree>
    <p:extLst>
      <p:ext uri="{BB962C8B-B14F-4D97-AF65-F5344CB8AC3E}">
        <p14:creationId xmlns:p14="http://schemas.microsoft.com/office/powerpoint/2010/main" val="46353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688632"/>
          </a:xfrm>
        </p:spPr>
        <p:txBody>
          <a:bodyPr>
            <a:normAutofit/>
          </a:bodyPr>
          <a:lstStyle/>
          <a:p>
            <a:pPr marL="457200" lvl="1" indent="0" algn="just">
              <a:buNone/>
            </a:pPr>
            <a:r>
              <a:rPr lang="es-CL" sz="1800" b="1" dirty="0">
                <a:solidFill>
                  <a:srgbClr val="002060"/>
                </a:solidFill>
                <a:latin typeface="Calibri" charset="0"/>
              </a:rPr>
              <a:t>15. Sugerencias</a:t>
            </a:r>
          </a:p>
          <a:p>
            <a:pPr lvl="1" algn="just">
              <a:buFont typeface="Wingdings" pitchFamily="2" charset="2"/>
              <a:buChar char="§"/>
            </a:pPr>
            <a:endParaRPr lang="es-CL" sz="1800" b="1" dirty="0">
              <a:solidFill>
                <a:srgbClr val="002060"/>
              </a:solidFill>
              <a:latin typeface="Calibri" charset="0"/>
            </a:endParaRPr>
          </a:p>
          <a:p>
            <a:pPr lvl="1" algn="just">
              <a:buFont typeface="Wingdings" pitchFamily="2" charset="2"/>
              <a:buChar char="§"/>
            </a:pPr>
            <a:r>
              <a:rPr lang="es-CL" sz="1600" dirty="0">
                <a:solidFill>
                  <a:srgbClr val="002060"/>
                </a:solidFill>
                <a:latin typeface="Calibri" charset="0"/>
              </a:rPr>
              <a:t>Mantenerse informado en relación a los auto acordados dictados para complementar la Ley N°20.886.</a:t>
            </a:r>
          </a:p>
          <a:p>
            <a:pPr lvl="1" algn="just">
              <a:buFont typeface="Wingdings" pitchFamily="2" charset="2"/>
              <a:buChar char="§"/>
            </a:pPr>
            <a:endParaRPr lang="es-CL" sz="1600" dirty="0">
              <a:solidFill>
                <a:srgbClr val="002060"/>
              </a:solidFill>
              <a:latin typeface="Calibri" charset="0"/>
            </a:endParaRPr>
          </a:p>
          <a:p>
            <a:pPr lvl="1" algn="just">
              <a:buFont typeface="Wingdings" pitchFamily="2" charset="2"/>
              <a:buChar char="§"/>
            </a:pPr>
            <a:r>
              <a:rPr lang="es-CL" sz="1600" dirty="0">
                <a:solidFill>
                  <a:srgbClr val="002060"/>
                </a:solidFill>
                <a:latin typeface="Calibri" charset="0"/>
              </a:rPr>
              <a:t>Anticiparse a la entrada en vigencia de la Ley, en atención a obtener la “Clave Única” a través del Servicio de Registro Civil e Identificación.</a:t>
            </a:r>
          </a:p>
          <a:p>
            <a:pPr lvl="1" algn="just">
              <a:buFont typeface="Wingdings" pitchFamily="2" charset="2"/>
              <a:buChar char="§"/>
            </a:pPr>
            <a:endParaRPr lang="es-CL" sz="1600" dirty="0">
              <a:solidFill>
                <a:srgbClr val="002060"/>
              </a:solidFill>
              <a:latin typeface="Calibri" charset="0"/>
            </a:endParaRPr>
          </a:p>
          <a:p>
            <a:pPr lvl="1" algn="just">
              <a:buFont typeface="Wingdings" pitchFamily="2" charset="2"/>
              <a:buChar char="§"/>
            </a:pPr>
            <a:r>
              <a:rPr lang="es-CL" sz="1600" dirty="0">
                <a:solidFill>
                  <a:srgbClr val="002060"/>
                </a:solidFill>
                <a:latin typeface="Calibri" charset="0"/>
              </a:rPr>
              <a:t>Familiarizarse con el sistema de tramitación y la OJV.</a:t>
            </a:r>
          </a:p>
          <a:p>
            <a:pPr lvl="1" algn="just">
              <a:buFont typeface="Wingdings" pitchFamily="2" charset="2"/>
              <a:buChar char="§"/>
            </a:pPr>
            <a:endParaRPr lang="es-CL" sz="1600" dirty="0">
              <a:solidFill>
                <a:srgbClr val="002060"/>
              </a:solidFill>
              <a:latin typeface="Calibri" charset="0"/>
            </a:endParaRPr>
          </a:p>
          <a:p>
            <a:pPr lvl="1" algn="just">
              <a:buFont typeface="Wingdings" pitchFamily="2" charset="2"/>
              <a:buChar char="§"/>
            </a:pPr>
            <a:r>
              <a:rPr lang="es-CL" sz="1600" dirty="0">
                <a:solidFill>
                  <a:srgbClr val="002060"/>
                </a:solidFill>
                <a:latin typeface="Calibri" charset="0"/>
              </a:rPr>
              <a:t>Adoptar las providencias necesarias durante el periodo de coexistencia entre la tramitación de las causas anteriores a la Ley y las nuevas.</a:t>
            </a:r>
          </a:p>
          <a:p>
            <a:pPr lvl="1" algn="just">
              <a:buFont typeface="Wingdings" pitchFamily="2" charset="2"/>
              <a:buChar char="§"/>
            </a:pPr>
            <a:endParaRPr lang="es-CL" sz="1600" dirty="0">
              <a:solidFill>
                <a:srgbClr val="002060"/>
              </a:solidFill>
              <a:latin typeface="Calibri" charset="0"/>
            </a:endParaRPr>
          </a:p>
          <a:p>
            <a:pPr lvl="1">
              <a:buFont typeface="Wingdings" pitchFamily="2" charset="2"/>
              <a:buChar char="§"/>
            </a:pPr>
            <a:r>
              <a:rPr lang="es-CL" sz="1600" dirty="0">
                <a:solidFill>
                  <a:srgbClr val="002060"/>
                </a:solidFill>
                <a:latin typeface="Calibri" charset="0"/>
              </a:rPr>
              <a:t>Informarse a través de la página web www.tramitacionelectronica.cl</a:t>
            </a:r>
          </a:p>
          <a:p>
            <a:pPr marL="457200" lvl="1" indent="0" algn="ctr">
              <a:buNone/>
            </a:pPr>
            <a:endParaRPr lang="es-CL" sz="1800" dirty="0">
              <a:solidFill>
                <a:srgbClr val="002060"/>
              </a:solidFill>
              <a:latin typeface="Calibri" charset="0"/>
            </a:endParaRPr>
          </a:p>
          <a:p>
            <a:pPr marL="457200" lvl="1" indent="0" algn="just">
              <a:buNone/>
            </a:pPr>
            <a:endParaRPr lang="es-ES" sz="16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50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11" t="49276" r="36180" b="21871"/>
          <a:stretch/>
        </p:blipFill>
        <p:spPr bwMode="auto">
          <a:xfrm>
            <a:off x="1907704" y="1484784"/>
            <a:ext cx="5571868" cy="3393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4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4" y="935707"/>
            <a:ext cx="6294438" cy="45815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641" y="2348880"/>
            <a:ext cx="3598863" cy="3584575"/>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9" t="29640" r="29035" b="35180"/>
          <a:stretch/>
        </p:blipFill>
        <p:spPr bwMode="auto">
          <a:xfrm>
            <a:off x="6372200" y="5996287"/>
            <a:ext cx="2450656" cy="745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4 Redondear rectángulo de esquina diagonal"/>
          <p:cNvSpPr/>
          <p:nvPr/>
        </p:nvSpPr>
        <p:spPr>
          <a:xfrm>
            <a:off x="4787457" y="0"/>
            <a:ext cx="4321672" cy="7920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2400" dirty="0">
                <a:solidFill>
                  <a:prstClr val="white"/>
                </a:solidFill>
              </a:rPr>
              <a:t>Oficina Judicial Virtual</a:t>
            </a:r>
          </a:p>
        </p:txBody>
      </p:sp>
    </p:spTree>
    <p:extLst>
      <p:ext uri="{BB962C8B-B14F-4D97-AF65-F5344CB8AC3E}">
        <p14:creationId xmlns:p14="http://schemas.microsoft.com/office/powerpoint/2010/main" val="34445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sp>
        <p:nvSpPr>
          <p:cNvPr id="11" name="10 CuadroTexto"/>
          <p:cNvSpPr txBox="1"/>
          <p:nvPr/>
        </p:nvSpPr>
        <p:spPr>
          <a:xfrm>
            <a:off x="323528" y="1340768"/>
            <a:ext cx="7848872" cy="3754874"/>
          </a:xfrm>
          <a:prstGeom prst="rect">
            <a:avLst/>
          </a:prstGeom>
          <a:noFill/>
        </p:spPr>
        <p:txBody>
          <a:bodyPr wrap="square" rtlCol="0">
            <a:spAutoFit/>
          </a:bodyPr>
          <a:lstStyle/>
          <a:p>
            <a:pPr marL="342900" indent="-342900" algn="just">
              <a:buAutoNum type="arabicPeriod"/>
            </a:pPr>
            <a:r>
              <a:rPr lang="es-CL" sz="1700" dirty="0">
                <a:solidFill>
                  <a:srgbClr val="002060"/>
                </a:solidFill>
                <a:latin typeface="Calibri" charset="0"/>
              </a:rPr>
              <a:t>Vigencia</a:t>
            </a:r>
          </a:p>
          <a:p>
            <a:pPr marL="342900" indent="-342900" algn="just">
              <a:buAutoNum type="arabicPeriod"/>
            </a:pPr>
            <a:r>
              <a:rPr lang="es-CL" sz="1700" dirty="0">
                <a:solidFill>
                  <a:srgbClr val="002060"/>
                </a:solidFill>
                <a:latin typeface="Calibri" charset="0"/>
              </a:rPr>
              <a:t>Ámbito de aplicación</a:t>
            </a:r>
          </a:p>
          <a:p>
            <a:pPr marL="342900" indent="-342900" algn="just">
              <a:buAutoNum type="arabicPeriod"/>
            </a:pPr>
            <a:r>
              <a:rPr lang="es-CL" sz="1700" dirty="0">
                <a:solidFill>
                  <a:srgbClr val="002060"/>
                </a:solidFill>
                <a:latin typeface="Calibri" charset="0"/>
              </a:rPr>
              <a:t>Principios</a:t>
            </a:r>
          </a:p>
          <a:p>
            <a:pPr marL="342900" indent="-342900" algn="just">
              <a:buAutoNum type="arabicPeriod"/>
            </a:pPr>
            <a:r>
              <a:rPr lang="es-CL" sz="1700" dirty="0">
                <a:solidFill>
                  <a:srgbClr val="002060"/>
                </a:solidFill>
                <a:latin typeface="Calibri" charset="0"/>
              </a:rPr>
              <a:t>Uso obligatorio del sistema informático, respaldo y conservación</a:t>
            </a:r>
          </a:p>
          <a:p>
            <a:pPr marL="342900" indent="-342900" algn="just">
              <a:buAutoNum type="arabicPeriod"/>
            </a:pPr>
            <a:r>
              <a:rPr lang="es-CL" sz="1700" dirty="0">
                <a:solidFill>
                  <a:srgbClr val="002060"/>
                </a:solidFill>
                <a:latin typeface="Calibri" charset="0"/>
              </a:rPr>
              <a:t>Firma electrónica de resoluciones y actuaciones del tribunal y copias autorizadas</a:t>
            </a:r>
          </a:p>
          <a:p>
            <a:pPr marL="342900" indent="-342900" algn="just">
              <a:buAutoNum type="arabicPeriod"/>
            </a:pPr>
            <a:r>
              <a:rPr lang="es-CL" sz="1700" dirty="0">
                <a:solidFill>
                  <a:srgbClr val="002060"/>
                </a:solidFill>
                <a:latin typeface="Calibri" charset="0"/>
              </a:rPr>
              <a:t>Presentación de demandas y escritos</a:t>
            </a:r>
          </a:p>
          <a:p>
            <a:pPr marL="342900" indent="-342900" algn="just">
              <a:buAutoNum type="arabicPeriod"/>
            </a:pPr>
            <a:r>
              <a:rPr lang="es-CL" sz="1700" dirty="0">
                <a:solidFill>
                  <a:srgbClr val="002060"/>
                </a:solidFill>
                <a:latin typeface="Calibri" charset="0"/>
              </a:rPr>
              <a:t>Presentación de documentos</a:t>
            </a:r>
          </a:p>
          <a:p>
            <a:pPr marL="342900" indent="-342900" algn="just">
              <a:buAutoNum type="arabicPeriod"/>
            </a:pPr>
            <a:r>
              <a:rPr lang="es-CL" sz="1700" dirty="0">
                <a:solidFill>
                  <a:srgbClr val="002060"/>
                </a:solidFill>
                <a:latin typeface="Calibri" charset="0"/>
              </a:rPr>
              <a:t>Patrocinio y poder electrónico</a:t>
            </a:r>
          </a:p>
          <a:p>
            <a:pPr marL="342900" indent="-342900" algn="just">
              <a:buAutoNum type="arabicPeriod"/>
            </a:pPr>
            <a:r>
              <a:rPr lang="es-CL" sz="1700" dirty="0">
                <a:solidFill>
                  <a:srgbClr val="002060"/>
                </a:solidFill>
                <a:latin typeface="Calibri" charset="0"/>
              </a:rPr>
              <a:t>Otras formas de notificación y estado diario</a:t>
            </a:r>
          </a:p>
          <a:p>
            <a:pPr marL="342900" indent="-342900" algn="just">
              <a:buAutoNum type="arabicPeriod"/>
            </a:pPr>
            <a:r>
              <a:rPr lang="es-CL" sz="1700" dirty="0">
                <a:solidFill>
                  <a:srgbClr val="002060"/>
                </a:solidFill>
                <a:latin typeface="Calibri" charset="0"/>
              </a:rPr>
              <a:t>Registro de actuaciones de receptores</a:t>
            </a:r>
          </a:p>
          <a:p>
            <a:pPr marL="342900" indent="-342900" algn="just">
              <a:buAutoNum type="arabicPeriod"/>
            </a:pPr>
            <a:r>
              <a:rPr lang="es-CL" sz="1700" dirty="0">
                <a:solidFill>
                  <a:srgbClr val="002060"/>
                </a:solidFill>
                <a:latin typeface="Calibri" charset="0"/>
              </a:rPr>
              <a:t>Exhortos</a:t>
            </a:r>
          </a:p>
          <a:p>
            <a:pPr marL="342900" indent="-342900" algn="just">
              <a:buAutoNum type="arabicPeriod"/>
            </a:pPr>
            <a:r>
              <a:rPr lang="es-CL" sz="1700" dirty="0">
                <a:solidFill>
                  <a:srgbClr val="002060"/>
                </a:solidFill>
                <a:latin typeface="Calibri" charset="0"/>
              </a:rPr>
              <a:t>Oficios y comunicaciones judiciales</a:t>
            </a:r>
          </a:p>
          <a:p>
            <a:pPr marL="342900" indent="-342900" algn="just">
              <a:buAutoNum type="arabicPeriod"/>
            </a:pPr>
            <a:r>
              <a:rPr lang="es-CL" sz="1700" dirty="0">
                <a:solidFill>
                  <a:srgbClr val="002060"/>
                </a:solidFill>
                <a:latin typeface="Calibri" charset="0"/>
              </a:rPr>
              <a:t>Modificación de diversos cuerpos legales</a:t>
            </a:r>
          </a:p>
          <a:p>
            <a:pPr marL="342900" indent="-342900" algn="just">
              <a:buAutoNum type="arabicPeriod"/>
            </a:pPr>
            <a:r>
              <a:rPr lang="es-CL" sz="1700" dirty="0">
                <a:solidFill>
                  <a:srgbClr val="002060"/>
                </a:solidFill>
                <a:latin typeface="Calibri" charset="0"/>
              </a:rPr>
              <a:t>Regulación mediante auto acordado</a:t>
            </a: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23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787342" y="6021288"/>
            <a:ext cx="2321162"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n 8"/>
          <p:cNvPicPr>
            <a:picLocks noChangeAspect="1"/>
          </p:cNvPicPr>
          <p:nvPr/>
        </p:nvPicPr>
        <p:blipFill rotWithShape="1">
          <a:blip r:embed="rId3"/>
          <a:srcRect b="4831"/>
          <a:stretch/>
        </p:blipFill>
        <p:spPr>
          <a:xfrm>
            <a:off x="0" y="980728"/>
            <a:ext cx="7380312" cy="5134891"/>
          </a:xfrm>
          <a:prstGeom prst="rect">
            <a:avLst/>
          </a:prstGeom>
        </p:spPr>
      </p:pic>
      <p:pic>
        <p:nvPicPr>
          <p:cNvPr id="11" name="Imagen 10"/>
          <p:cNvPicPr>
            <a:picLocks/>
          </p:cNvPicPr>
          <p:nvPr/>
        </p:nvPicPr>
        <p:blipFill>
          <a:blip r:embed="rId4"/>
          <a:stretch>
            <a:fillRect/>
          </a:stretch>
        </p:blipFill>
        <p:spPr>
          <a:xfrm>
            <a:off x="0" y="3429000"/>
            <a:ext cx="1886400" cy="2802877"/>
          </a:xfrm>
          <a:prstGeom prst="rect">
            <a:avLst/>
          </a:prstGeom>
        </p:spPr>
      </p:pic>
      <p:sp>
        <p:nvSpPr>
          <p:cNvPr id="13" name="4 Redondear rectángulo de esquina diagonal"/>
          <p:cNvSpPr/>
          <p:nvPr/>
        </p:nvSpPr>
        <p:spPr>
          <a:xfrm>
            <a:off x="4787457" y="0"/>
            <a:ext cx="4321672" cy="7920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2400" dirty="0">
                <a:solidFill>
                  <a:prstClr val="white"/>
                </a:solidFill>
              </a:rPr>
              <a:t>Oficina Judicial Virtual</a:t>
            </a:r>
          </a:p>
        </p:txBody>
      </p:sp>
    </p:spTree>
    <p:extLst>
      <p:ext uri="{BB962C8B-B14F-4D97-AF65-F5344CB8AC3E}">
        <p14:creationId xmlns:p14="http://schemas.microsoft.com/office/powerpoint/2010/main" val="60493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787342" y="6021288"/>
            <a:ext cx="2321162"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n 8" descr="01 - Log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372772"/>
            <a:ext cx="2736304" cy="4864540"/>
          </a:xfrm>
          <a:prstGeom prst="rect">
            <a:avLst/>
          </a:prstGeom>
          <a:ln>
            <a:solidFill>
              <a:schemeClr val="tx2">
                <a:lumMod val="60000"/>
                <a:lumOff val="40000"/>
              </a:schemeClr>
            </a:solidFill>
          </a:ln>
        </p:spPr>
      </p:pic>
      <p:pic>
        <p:nvPicPr>
          <p:cNvPr id="10" name="Imagen 9" descr="05 - Busc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383" y="1356770"/>
            <a:ext cx="2725402" cy="4845157"/>
          </a:xfrm>
          <a:prstGeom prst="rect">
            <a:avLst/>
          </a:prstGeom>
          <a:ln>
            <a:solidFill>
              <a:schemeClr val="tx2">
                <a:lumMod val="60000"/>
                <a:lumOff val="40000"/>
              </a:schemeClr>
            </a:solidFill>
          </a:ln>
        </p:spPr>
      </p:pic>
      <p:sp>
        <p:nvSpPr>
          <p:cNvPr id="13" name="4 Redondear rectángulo de esquina diagonal"/>
          <p:cNvSpPr/>
          <p:nvPr/>
        </p:nvSpPr>
        <p:spPr>
          <a:xfrm>
            <a:off x="683568" y="260648"/>
            <a:ext cx="4321672" cy="7920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2400" dirty="0">
                <a:solidFill>
                  <a:prstClr val="white"/>
                </a:solidFill>
              </a:rPr>
              <a:t>Aplicación Móvil</a:t>
            </a:r>
          </a:p>
        </p:txBody>
      </p:sp>
    </p:spTree>
    <p:extLst>
      <p:ext uri="{BB962C8B-B14F-4D97-AF65-F5344CB8AC3E}">
        <p14:creationId xmlns:p14="http://schemas.microsoft.com/office/powerpoint/2010/main" val="420992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8 Rectángulo"/>
          <p:cNvSpPr>
            <a:spLocks noChangeArrowheads="1"/>
          </p:cNvSpPr>
          <p:nvPr/>
        </p:nvSpPr>
        <p:spPr bwMode="auto">
          <a:xfrm>
            <a:off x="395536" y="4653136"/>
            <a:ext cx="3024336" cy="22048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457200" indent="-457200">
              <a:buFontTx/>
              <a:buChar char="•"/>
            </a:pPr>
            <a:endParaRPr lang="es-CL" sz="2400" b="1" dirty="0">
              <a:solidFill>
                <a:prstClr val="black"/>
              </a:solidFill>
              <a:latin typeface="Dax-Medium" pitchFamily="34" charset="0"/>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67" t="50687" r="40966" b="37702"/>
          <a:stretch/>
        </p:blipFill>
        <p:spPr bwMode="auto">
          <a:xfrm>
            <a:off x="6787342" y="6021288"/>
            <a:ext cx="2321162"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8 Rectángulo"/>
          <p:cNvSpPr>
            <a:spLocks noChangeArrowheads="1"/>
          </p:cNvSpPr>
          <p:nvPr/>
        </p:nvSpPr>
        <p:spPr bwMode="auto">
          <a:xfrm>
            <a:off x="395536" y="1196752"/>
            <a:ext cx="3024336" cy="144018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457200" indent="-457200">
              <a:buFontTx/>
              <a:buChar char="•"/>
              <a:defRPr/>
            </a:pPr>
            <a:endParaRPr lang="es-CL" sz="2400" b="1" dirty="0">
              <a:solidFill>
                <a:prstClr val="black"/>
              </a:solidFill>
              <a:latin typeface="Dax-Medium" pitchFamily="34" charset="0"/>
            </a:endParaRPr>
          </a:p>
        </p:txBody>
      </p:sp>
      <p:sp>
        <p:nvSpPr>
          <p:cNvPr id="16" name="2 Rectángulo"/>
          <p:cNvSpPr>
            <a:spLocks noChangeArrowheads="1"/>
          </p:cNvSpPr>
          <p:nvPr/>
        </p:nvSpPr>
        <p:spPr bwMode="auto">
          <a:xfrm>
            <a:off x="4067944" y="2348879"/>
            <a:ext cx="4824536" cy="28803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457200" indent="-457200">
              <a:buFontTx/>
              <a:buChar char="•"/>
              <a:defRPr/>
            </a:pPr>
            <a:endParaRPr lang="es-CL" sz="2400" b="1">
              <a:solidFill>
                <a:prstClr val="black"/>
              </a:solidFill>
              <a:latin typeface="Dax-Medium" pitchFamily="34" charset="0"/>
            </a:endParaRPr>
          </a:p>
        </p:txBody>
      </p:sp>
      <p:sp>
        <p:nvSpPr>
          <p:cNvPr id="17" name="5 CuadroTexto"/>
          <p:cNvSpPr txBox="1">
            <a:spLocks noChangeArrowheads="1"/>
          </p:cNvSpPr>
          <p:nvPr/>
        </p:nvSpPr>
        <p:spPr bwMode="auto">
          <a:xfrm>
            <a:off x="4067944" y="2348880"/>
            <a:ext cx="43204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pPr algn="ctr"/>
            <a:r>
              <a:rPr lang="es-CL" b="1" dirty="0"/>
              <a:t>Aplicación Móvil</a:t>
            </a:r>
          </a:p>
        </p:txBody>
      </p:sp>
      <p:sp>
        <p:nvSpPr>
          <p:cNvPr id="18" name="6 CuadroTexto"/>
          <p:cNvSpPr txBox="1">
            <a:spLocks noChangeArrowheads="1"/>
          </p:cNvSpPr>
          <p:nvPr/>
        </p:nvSpPr>
        <p:spPr bwMode="auto">
          <a:xfrm>
            <a:off x="395536" y="1215802"/>
            <a:ext cx="30243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pPr algn="ctr"/>
            <a:r>
              <a:rPr lang="es-CL" b="1" dirty="0"/>
              <a:t>Oficina Judicial Virtual</a:t>
            </a:r>
          </a:p>
        </p:txBody>
      </p:sp>
      <p:sp>
        <p:nvSpPr>
          <p:cNvPr id="20" name="10 CuadroTexto"/>
          <p:cNvSpPr txBox="1">
            <a:spLocks noChangeArrowheads="1"/>
          </p:cNvSpPr>
          <p:nvPr/>
        </p:nvSpPr>
        <p:spPr bwMode="auto">
          <a:xfrm>
            <a:off x="467544" y="1628825"/>
            <a:ext cx="281739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r>
              <a:rPr lang="es-CL" sz="1400" dirty="0"/>
              <a:t>1. Ingresar a OJV</a:t>
            </a:r>
          </a:p>
          <a:p>
            <a:endParaRPr lang="es-CL" sz="1400" dirty="0"/>
          </a:p>
          <a:p>
            <a:r>
              <a:rPr lang="es-CL" sz="1400" dirty="0"/>
              <a:t>2. Retirar la causa</a:t>
            </a:r>
          </a:p>
        </p:txBody>
      </p:sp>
      <p:sp>
        <p:nvSpPr>
          <p:cNvPr id="21" name="11 CuadroTexto"/>
          <p:cNvSpPr txBox="1">
            <a:spLocks noChangeArrowheads="1"/>
          </p:cNvSpPr>
          <p:nvPr/>
        </p:nvSpPr>
        <p:spPr bwMode="auto">
          <a:xfrm>
            <a:off x="4210819" y="2780928"/>
            <a:ext cx="4465637"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r>
              <a:rPr lang="es-CL" sz="1400" dirty="0"/>
              <a:t>3. Ingresar a aplicación móvil y sincronizar datos</a:t>
            </a:r>
          </a:p>
          <a:p>
            <a:endParaRPr lang="es-CL" sz="1400" dirty="0"/>
          </a:p>
          <a:p>
            <a:r>
              <a:rPr lang="es-CL" sz="1400" dirty="0"/>
              <a:t>4. Revisar notificaciones pendientes y seleccionar el litigante a notificar</a:t>
            </a:r>
          </a:p>
          <a:p>
            <a:endParaRPr lang="es-CL" sz="1400" dirty="0"/>
          </a:p>
          <a:p>
            <a:r>
              <a:rPr lang="es-CL" sz="1400" dirty="0"/>
              <a:t>5. Pinchar opción de georreferenciación e incorporar imágenes cuando corresponda</a:t>
            </a:r>
          </a:p>
          <a:p>
            <a:endParaRPr lang="es-CL" sz="1400" dirty="0"/>
          </a:p>
          <a:p>
            <a:r>
              <a:rPr lang="es-CL" sz="1400" dirty="0"/>
              <a:t>6. Envío y sincronización con OJV</a:t>
            </a:r>
          </a:p>
        </p:txBody>
      </p:sp>
      <p:sp>
        <p:nvSpPr>
          <p:cNvPr id="22" name="14 CuadroTexto"/>
          <p:cNvSpPr txBox="1">
            <a:spLocks noChangeArrowheads="1"/>
          </p:cNvSpPr>
          <p:nvPr/>
        </p:nvSpPr>
        <p:spPr bwMode="auto">
          <a:xfrm>
            <a:off x="395536" y="4941168"/>
            <a:ext cx="3096344"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r>
              <a:rPr lang="es-CL" sz="1400" dirty="0"/>
              <a:t>7. Consultar actuaciones pendientes / realizadas</a:t>
            </a:r>
          </a:p>
          <a:p>
            <a:endParaRPr lang="es-CL" sz="1400" dirty="0"/>
          </a:p>
          <a:p>
            <a:r>
              <a:rPr lang="es-CL" sz="1400" dirty="0"/>
              <a:t>8. Incorporar documento de la actuación realizada con firma electrónica avanzada</a:t>
            </a:r>
          </a:p>
          <a:p>
            <a:endParaRPr lang="es-CL" sz="1400" dirty="0"/>
          </a:p>
          <a:p>
            <a:r>
              <a:rPr lang="es-CL" sz="1400" dirty="0"/>
              <a:t>9. Devolver al tribunal y cerrar retiro</a:t>
            </a:r>
          </a:p>
        </p:txBody>
      </p:sp>
      <p:cxnSp>
        <p:nvCxnSpPr>
          <p:cNvPr id="25" name="Conector recto de flecha 24"/>
          <p:cNvCxnSpPr>
            <a:stCxn id="13" idx="3"/>
          </p:cNvCxnSpPr>
          <p:nvPr/>
        </p:nvCxnSpPr>
        <p:spPr>
          <a:xfrm>
            <a:off x="3419872" y="1916845"/>
            <a:ext cx="2880320" cy="360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a:stCxn id="16" idx="2"/>
          </p:cNvCxnSpPr>
          <p:nvPr/>
        </p:nvCxnSpPr>
        <p:spPr>
          <a:xfrm flipH="1">
            <a:off x="3419872" y="5229200"/>
            <a:ext cx="306034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6 CuadroTexto"/>
          <p:cNvSpPr txBox="1">
            <a:spLocks noChangeArrowheads="1"/>
          </p:cNvSpPr>
          <p:nvPr/>
        </p:nvSpPr>
        <p:spPr bwMode="auto">
          <a:xfrm>
            <a:off x="395537" y="4653136"/>
            <a:ext cx="30243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rgbClr val="111143"/>
                </a:solidFill>
                <a:latin typeface="DIN-Regular" charset="0"/>
                <a:ea typeface="ＭＳ Ｐゴシック" charset="0"/>
              </a:defRPr>
            </a:lvl1pPr>
            <a:lvl2pPr marL="742950" indent="-285750">
              <a:defRPr sz="1600">
                <a:solidFill>
                  <a:srgbClr val="111143"/>
                </a:solidFill>
                <a:latin typeface="DIN-Regular" charset="0"/>
                <a:ea typeface="ＭＳ Ｐゴシック" charset="0"/>
              </a:defRPr>
            </a:lvl2pPr>
            <a:lvl3pPr marL="1143000" indent="-228600">
              <a:defRPr sz="1600">
                <a:solidFill>
                  <a:srgbClr val="111143"/>
                </a:solidFill>
                <a:latin typeface="DIN-Regular" charset="0"/>
                <a:ea typeface="ＭＳ Ｐゴシック" charset="0"/>
              </a:defRPr>
            </a:lvl3pPr>
            <a:lvl4pPr marL="1600200" indent="-228600">
              <a:defRPr sz="1600">
                <a:solidFill>
                  <a:srgbClr val="111143"/>
                </a:solidFill>
                <a:latin typeface="DIN-Regular" charset="0"/>
                <a:ea typeface="ＭＳ Ｐゴシック" charset="0"/>
              </a:defRPr>
            </a:lvl4pPr>
            <a:lvl5pPr marL="2057400" indent="-228600">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defRPr sz="1600">
                <a:solidFill>
                  <a:srgbClr val="111143"/>
                </a:solidFill>
                <a:latin typeface="DIN-Regular" charset="0"/>
                <a:ea typeface="ＭＳ Ｐゴシック" charset="0"/>
              </a:defRPr>
            </a:lvl9pPr>
          </a:lstStyle>
          <a:p>
            <a:pPr algn="ctr"/>
            <a:r>
              <a:rPr lang="es-CL" b="1" dirty="0"/>
              <a:t>Oficina Judicial Virtual</a:t>
            </a:r>
          </a:p>
        </p:txBody>
      </p:sp>
      <p:sp>
        <p:nvSpPr>
          <p:cNvPr id="23" name="4 Redondear rectángulo de esquina diagonal"/>
          <p:cNvSpPr/>
          <p:nvPr/>
        </p:nvSpPr>
        <p:spPr>
          <a:xfrm>
            <a:off x="4572000" y="476672"/>
            <a:ext cx="4321672" cy="7920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2400" dirty="0">
                <a:solidFill>
                  <a:prstClr val="white"/>
                </a:solidFill>
              </a:rPr>
              <a:t>Flujo de la tramitación de un receptor</a:t>
            </a:r>
          </a:p>
        </p:txBody>
      </p:sp>
    </p:spTree>
    <p:extLst>
      <p:ext uri="{BB962C8B-B14F-4D97-AF65-F5344CB8AC3E}">
        <p14:creationId xmlns:p14="http://schemas.microsoft.com/office/powerpoint/2010/main" val="762846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1043608" y="3645024"/>
            <a:ext cx="7056784" cy="2800767"/>
          </a:xfrm>
          <a:prstGeom prst="rect">
            <a:avLst/>
          </a:prstGeom>
          <a:noFill/>
        </p:spPr>
        <p:txBody>
          <a:bodyPr wrap="square" rtlCol="0">
            <a:spAutoFit/>
          </a:bodyPr>
          <a:lstStyle/>
          <a:p>
            <a:pPr algn="ctr"/>
            <a:r>
              <a:rPr lang="es-CL" sz="2800" dirty="0">
                <a:solidFill>
                  <a:schemeClr val="bg1"/>
                </a:solidFill>
              </a:rPr>
              <a:t>LEY Nº 20.886 </a:t>
            </a:r>
          </a:p>
          <a:p>
            <a:pPr algn="ctr"/>
            <a:r>
              <a:rPr lang="es-CL" sz="2800" dirty="0">
                <a:solidFill>
                  <a:schemeClr val="bg1"/>
                </a:solidFill>
              </a:rPr>
              <a:t>“SEMINARIO LEY DE TRAMITACIÓN ELECTRÓNICA”</a:t>
            </a:r>
          </a:p>
          <a:p>
            <a:pPr algn="ctr"/>
            <a:endParaRPr lang="es-CL" sz="2800" dirty="0">
              <a:solidFill>
                <a:schemeClr val="bg1"/>
              </a:solidFill>
            </a:endParaRPr>
          </a:p>
          <a:p>
            <a:pPr algn="ctr"/>
            <a:r>
              <a:rPr lang="es-CL" sz="2800" dirty="0">
                <a:solidFill>
                  <a:schemeClr val="bg1"/>
                </a:solidFill>
              </a:rPr>
              <a:t>Corporación Administrativa del Poder Judicial</a:t>
            </a:r>
          </a:p>
          <a:p>
            <a:pPr algn="ctr"/>
            <a:endParaRPr lang="es-CL" sz="2000" dirty="0">
              <a:solidFill>
                <a:schemeClr val="bg1"/>
              </a:solidFill>
            </a:endParaRPr>
          </a:p>
          <a:p>
            <a:pPr algn="r"/>
            <a:r>
              <a:rPr lang="es-CL" sz="1600" dirty="0">
                <a:solidFill>
                  <a:schemeClr val="bg1"/>
                </a:solidFill>
              </a:rPr>
              <a:t>ABRIL/ 2016</a:t>
            </a:r>
          </a:p>
        </p:txBody>
      </p:sp>
    </p:spTree>
    <p:extLst>
      <p:ext uri="{BB962C8B-B14F-4D97-AF65-F5344CB8AC3E}">
        <p14:creationId xmlns:p14="http://schemas.microsoft.com/office/powerpoint/2010/main" val="429175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
            <a:ext cx="9144000" cy="726763"/>
            <a:chOff x="0" y="-1"/>
            <a:chExt cx="9144000" cy="726763"/>
          </a:xfrm>
        </p:grpSpPr>
        <p:grpSp>
          <p:nvGrpSpPr>
            <p:cNvPr id="7" name="6 Grupo"/>
            <p:cNvGrpSpPr/>
            <p:nvPr/>
          </p:nvGrpSpPr>
          <p:grpSpPr>
            <a:xfrm>
              <a:off x="5812129" y="-1"/>
              <a:ext cx="3331871" cy="726763"/>
              <a:chOff x="5738452" y="-1"/>
              <a:chExt cx="3405549" cy="742834"/>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6" name="5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0" name="CuadroTexto 1"/>
          <p:cNvSpPr txBox="1">
            <a:spLocks noChangeArrowheads="1"/>
          </p:cNvSpPr>
          <p:nvPr/>
        </p:nvSpPr>
        <p:spPr bwMode="auto">
          <a:xfrm>
            <a:off x="323528" y="660321"/>
            <a:ext cx="8496944" cy="140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tabLst>
                <a:tab pos="952500" algn="l"/>
              </a:tabLst>
              <a:defRPr sz="1600">
                <a:solidFill>
                  <a:srgbClr val="111143"/>
                </a:solidFill>
                <a:latin typeface="DIN-Regular" charset="0"/>
                <a:ea typeface="ＭＳ Ｐゴシック" charset="0"/>
                <a:cs typeface="ＭＳ Ｐゴシック" charset="0"/>
              </a:defRPr>
            </a:lvl1pPr>
            <a:lvl2pPr marL="742950" indent="-285750" eaLnBrk="0" hangingPunct="0">
              <a:tabLst>
                <a:tab pos="952500" algn="l"/>
              </a:tabLst>
              <a:defRPr sz="1600">
                <a:solidFill>
                  <a:srgbClr val="111143"/>
                </a:solidFill>
                <a:latin typeface="DIN-Regular" charset="0"/>
                <a:ea typeface="ＭＳ Ｐゴシック" charset="0"/>
              </a:defRPr>
            </a:lvl2pPr>
            <a:lvl3pPr marL="1143000" indent="-228600" eaLnBrk="0" hangingPunct="0">
              <a:tabLst>
                <a:tab pos="952500" algn="l"/>
              </a:tabLst>
              <a:defRPr sz="1600">
                <a:solidFill>
                  <a:srgbClr val="111143"/>
                </a:solidFill>
                <a:latin typeface="DIN-Regular" charset="0"/>
                <a:ea typeface="ＭＳ Ｐゴシック" charset="0"/>
              </a:defRPr>
            </a:lvl3pPr>
            <a:lvl4pPr marL="1600200" indent="-228600" eaLnBrk="0" hangingPunct="0">
              <a:tabLst>
                <a:tab pos="952500" algn="l"/>
              </a:tabLst>
              <a:defRPr sz="1600">
                <a:solidFill>
                  <a:srgbClr val="111143"/>
                </a:solidFill>
                <a:latin typeface="DIN-Regular" charset="0"/>
                <a:ea typeface="ＭＳ Ｐゴシック" charset="0"/>
              </a:defRPr>
            </a:lvl4pPr>
            <a:lvl5pPr marL="2057400" indent="-228600" eaLnBrk="0" hangingPunct="0">
              <a:tabLst>
                <a:tab pos="952500" algn="l"/>
              </a:tabLst>
              <a:defRPr sz="1600">
                <a:solidFill>
                  <a:srgbClr val="111143"/>
                </a:solidFill>
                <a:latin typeface="DIN-Regular" charset="0"/>
                <a:ea typeface="ＭＳ Ｐゴシック" charset="0"/>
              </a:defRPr>
            </a:lvl5pPr>
            <a:lvl6pPr marL="2514600" indent="-228600" eaLnBrk="0" fontAlgn="base" hangingPunct="0">
              <a:spcBef>
                <a:spcPct val="0"/>
              </a:spcBef>
              <a:spcAft>
                <a:spcPct val="0"/>
              </a:spcAft>
              <a:tabLst>
                <a:tab pos="952500" algn="l"/>
              </a:tabLst>
              <a:defRPr sz="1600">
                <a:solidFill>
                  <a:srgbClr val="111143"/>
                </a:solidFill>
                <a:latin typeface="DIN-Regular" charset="0"/>
                <a:ea typeface="ＭＳ Ｐゴシック" charset="0"/>
              </a:defRPr>
            </a:lvl6pPr>
            <a:lvl7pPr marL="2971800" indent="-228600" eaLnBrk="0" fontAlgn="base" hangingPunct="0">
              <a:spcBef>
                <a:spcPct val="0"/>
              </a:spcBef>
              <a:spcAft>
                <a:spcPct val="0"/>
              </a:spcAft>
              <a:tabLst>
                <a:tab pos="952500" algn="l"/>
              </a:tabLst>
              <a:defRPr sz="1600">
                <a:solidFill>
                  <a:srgbClr val="111143"/>
                </a:solidFill>
                <a:latin typeface="DIN-Regular" charset="0"/>
                <a:ea typeface="ＭＳ Ｐゴシック" charset="0"/>
              </a:defRPr>
            </a:lvl7pPr>
            <a:lvl8pPr marL="3429000" indent="-228600" eaLnBrk="0" fontAlgn="base" hangingPunct="0">
              <a:spcBef>
                <a:spcPct val="0"/>
              </a:spcBef>
              <a:spcAft>
                <a:spcPct val="0"/>
              </a:spcAft>
              <a:tabLst>
                <a:tab pos="952500" algn="l"/>
              </a:tabLst>
              <a:defRPr sz="1600">
                <a:solidFill>
                  <a:srgbClr val="111143"/>
                </a:solidFill>
                <a:latin typeface="DIN-Regular" charset="0"/>
                <a:ea typeface="ＭＳ Ｐゴシック" charset="0"/>
              </a:defRPr>
            </a:lvl8pPr>
            <a:lvl9pPr marL="3886200" indent="-228600" eaLnBrk="0" fontAlgn="base" hangingPunct="0">
              <a:spcBef>
                <a:spcPct val="0"/>
              </a:spcBef>
              <a:spcAft>
                <a:spcPct val="0"/>
              </a:spcAft>
              <a:tabLst>
                <a:tab pos="952500" algn="l"/>
              </a:tabLst>
              <a:defRPr sz="1600">
                <a:solidFill>
                  <a:srgbClr val="111143"/>
                </a:solidFill>
                <a:latin typeface="DIN-Regular" charset="0"/>
                <a:ea typeface="ＭＳ Ｐゴシック" charset="0"/>
              </a:defRPr>
            </a:lvl9pPr>
          </a:lstStyle>
          <a:p>
            <a:pPr algn="just" eaLnBrk="1" hangingPunct="1"/>
            <a:endParaRPr lang="es-CL" sz="1700" dirty="0">
              <a:solidFill>
                <a:srgbClr val="002060"/>
              </a:solidFill>
              <a:latin typeface="Calibri" charset="0"/>
            </a:endParaRPr>
          </a:p>
          <a:p>
            <a:pPr marL="457200" lvl="1" indent="0" algn="just" eaLnBrk="1" hangingPunct="1">
              <a:lnSpc>
                <a:spcPct val="80000"/>
              </a:lnSpc>
              <a:spcBef>
                <a:spcPct val="20000"/>
              </a:spcBef>
            </a:pPr>
            <a:r>
              <a:rPr lang="es-CL" b="1" dirty="0">
                <a:solidFill>
                  <a:srgbClr val="002060"/>
                </a:solidFill>
                <a:latin typeface="Calibri" charset="0"/>
                <a:ea typeface="+mn-ea"/>
              </a:rPr>
              <a:t>1. Vigencia </a:t>
            </a:r>
          </a:p>
          <a:p>
            <a:pPr algn="just" eaLnBrk="1" hangingPunct="1"/>
            <a:endParaRPr lang="es-CL" sz="1700" dirty="0">
              <a:solidFill>
                <a:srgbClr val="002060"/>
              </a:solidFill>
              <a:latin typeface="Calibri" charset="0"/>
            </a:endParaRPr>
          </a:p>
          <a:p>
            <a:pPr algn="just" eaLnBrk="1" hangingPunct="1"/>
            <a:r>
              <a:rPr lang="es-CL" sz="1700" dirty="0">
                <a:solidFill>
                  <a:srgbClr val="002060"/>
                </a:solidFill>
                <a:latin typeface="Calibri" charset="0"/>
              </a:rPr>
              <a:t>El día 18 de diciembre de 2015 se publicó en el Diario Oficial la Ley Nº 20.886, que establece la tramitación digital de los procedimientos judiciales, cuya entrada en vigencia es en dos etapas:</a:t>
            </a:r>
          </a:p>
        </p:txBody>
      </p:sp>
      <p:graphicFrame>
        <p:nvGraphicFramePr>
          <p:cNvPr id="11" name="Tabla 1"/>
          <p:cNvGraphicFramePr>
            <a:graphicFrameLocks noGrp="1"/>
          </p:cNvGraphicFramePr>
          <p:nvPr>
            <p:extLst>
              <p:ext uri="{D42A27DB-BD31-4B8C-83A1-F6EECF244321}">
                <p14:modId xmlns:p14="http://schemas.microsoft.com/office/powerpoint/2010/main" val="1237324529"/>
              </p:ext>
            </p:extLst>
          </p:nvPr>
        </p:nvGraphicFramePr>
        <p:xfrm>
          <a:off x="719572" y="2420888"/>
          <a:ext cx="7704855" cy="17678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1224135">
                  <a:extLst>
                    <a:ext uri="{9D8B030D-6E8A-4147-A177-3AD203B41FA5}">
                      <a16:colId xmlns:a16="http://schemas.microsoft.com/office/drawing/2014/main" val="20002"/>
                    </a:ext>
                  </a:extLst>
                </a:gridCol>
              </a:tblGrid>
              <a:tr h="370840">
                <a:tc>
                  <a:txBody>
                    <a:bodyPr/>
                    <a:lstStyle/>
                    <a:p>
                      <a:pPr algn="ctr"/>
                      <a:r>
                        <a:rPr lang="es-ES" sz="1400" dirty="0"/>
                        <a:t>Entrada en vigencia</a:t>
                      </a:r>
                      <a:endParaRPr lang="es-ES" sz="1400" dirty="0">
                        <a:latin typeface="+mn-lt"/>
                      </a:endParaRPr>
                    </a:p>
                  </a:txBody>
                  <a:tcPr anchor="ctr"/>
                </a:tc>
                <a:tc>
                  <a:txBody>
                    <a:bodyPr/>
                    <a:lstStyle/>
                    <a:p>
                      <a:pPr algn="ctr"/>
                      <a:r>
                        <a:rPr lang="es-ES" sz="1400" dirty="0"/>
                        <a:t>Jurisdicciones</a:t>
                      </a:r>
                      <a:endParaRPr lang="es-ES" sz="1400" dirty="0">
                        <a:latin typeface="+mn-lt"/>
                      </a:endParaRPr>
                    </a:p>
                  </a:txBody>
                  <a:tcPr anchor="ctr"/>
                </a:tc>
                <a:tc>
                  <a:txBody>
                    <a:bodyPr/>
                    <a:lstStyle/>
                    <a:p>
                      <a:pPr algn="ctr"/>
                      <a:r>
                        <a:rPr lang="es-ES" sz="1400" dirty="0"/>
                        <a:t>Cortes y Tribunales</a:t>
                      </a:r>
                      <a:endParaRPr lang="es-ES" sz="1400" dirty="0">
                        <a:latin typeface="+mn-lt"/>
                      </a:endParaRPr>
                    </a:p>
                  </a:txBody>
                  <a:tcPr anchor="ctr"/>
                </a:tc>
                <a:extLst>
                  <a:ext uri="{0D108BD9-81ED-4DB2-BD59-A6C34878D82A}">
                    <a16:rowId xmlns:a16="http://schemas.microsoft.com/office/drawing/2014/main" val="10000"/>
                  </a:ext>
                </a:extLst>
              </a:tr>
              <a:tr h="370840">
                <a:tc>
                  <a:txBody>
                    <a:bodyPr/>
                    <a:lstStyle/>
                    <a:p>
                      <a:pPr algn="ctr"/>
                      <a:r>
                        <a:rPr lang="es-ES" sz="1400" dirty="0"/>
                        <a:t>18 de junio de</a:t>
                      </a:r>
                      <a:r>
                        <a:rPr lang="es-ES" sz="1400" baseline="0" dirty="0"/>
                        <a:t> </a:t>
                      </a:r>
                      <a:r>
                        <a:rPr lang="es-ES" sz="1400" dirty="0"/>
                        <a:t>2016</a:t>
                      </a:r>
                      <a:endParaRPr lang="es-ES" sz="1400" dirty="0">
                        <a:latin typeface="+mn-lt"/>
                      </a:endParaRPr>
                    </a:p>
                  </a:txBody>
                  <a:tcPr anchor="ctr"/>
                </a:tc>
                <a:tc>
                  <a:txBody>
                    <a:bodyPr/>
                    <a:lstStyle/>
                    <a:p>
                      <a:pPr algn="just"/>
                      <a:r>
                        <a:rPr lang="es-ES" sz="1400" dirty="0"/>
                        <a:t>13 (</a:t>
                      </a:r>
                      <a:r>
                        <a:rPr lang="es-ES" sz="1400" u="none" strike="noStrike" kern="1200" baseline="0" dirty="0"/>
                        <a:t>Arica, Iquique, Antofagasta, Copiapó, La Serena, Rancagua, Talca, Chillán, Temuco, Valdivia, Puerto Montt, Coihaique y Punta Arenas)</a:t>
                      </a:r>
                      <a:endParaRPr lang="es-ES" sz="1400" dirty="0">
                        <a:latin typeface="+mn-lt"/>
                      </a:endParaRPr>
                    </a:p>
                  </a:txBody>
                  <a:tcPr anchor="ctr"/>
                </a:tc>
                <a:tc>
                  <a:txBody>
                    <a:bodyPr/>
                    <a:lstStyle/>
                    <a:p>
                      <a:pPr algn="ctr"/>
                      <a:r>
                        <a:rPr lang="es-ES" sz="1400" dirty="0"/>
                        <a:t>258</a:t>
                      </a:r>
                      <a:endParaRPr lang="es-ES" sz="1400" dirty="0">
                        <a:latin typeface="+mn-lt"/>
                      </a:endParaRPr>
                    </a:p>
                  </a:txBody>
                  <a:tcPr anchor="ctr"/>
                </a:tc>
                <a:extLst>
                  <a:ext uri="{0D108BD9-81ED-4DB2-BD59-A6C34878D82A}">
                    <a16:rowId xmlns:a16="http://schemas.microsoft.com/office/drawing/2014/main" val="10001"/>
                  </a:ext>
                </a:extLst>
              </a:tr>
              <a:tr h="370840">
                <a:tc>
                  <a:txBody>
                    <a:bodyPr/>
                    <a:lstStyle/>
                    <a:p>
                      <a:pPr algn="ctr"/>
                      <a:r>
                        <a:rPr lang="es-ES" sz="1400" dirty="0"/>
                        <a:t>18 de diciembre de 2016</a:t>
                      </a:r>
                      <a:endParaRPr lang="es-ES" sz="1400" dirty="0">
                        <a:latin typeface="+mn-lt"/>
                      </a:endParaRPr>
                    </a:p>
                  </a:txBody>
                  <a:tcPr anchor="ctr"/>
                </a:tc>
                <a:tc>
                  <a:txBody>
                    <a:bodyPr/>
                    <a:lstStyle/>
                    <a:p>
                      <a:pPr algn="ctr"/>
                      <a:r>
                        <a:rPr lang="es-ES" sz="1400" dirty="0"/>
                        <a:t>4 (</a:t>
                      </a:r>
                      <a:r>
                        <a:rPr lang="es-CL" sz="1400" dirty="0"/>
                        <a:t>Santiago, San Miguel, Valparaíso y Concepción)</a:t>
                      </a:r>
                      <a:endParaRPr lang="es-ES" sz="1400" dirty="0">
                        <a:latin typeface="+mn-lt"/>
                      </a:endParaRPr>
                    </a:p>
                  </a:txBody>
                  <a:tcPr anchor="ctr"/>
                </a:tc>
                <a:tc>
                  <a:txBody>
                    <a:bodyPr/>
                    <a:lstStyle/>
                    <a:p>
                      <a:pPr algn="ctr"/>
                      <a:r>
                        <a:rPr lang="es-ES" sz="1400" dirty="0"/>
                        <a:t>206</a:t>
                      </a:r>
                      <a:endParaRPr lang="es-ES" sz="1400" dirty="0">
                        <a:latin typeface="+mn-lt"/>
                      </a:endParaRPr>
                    </a:p>
                  </a:txBody>
                  <a:tcPr anchor="ctr"/>
                </a:tc>
                <a:extLst>
                  <a:ext uri="{0D108BD9-81ED-4DB2-BD59-A6C34878D82A}">
                    <a16:rowId xmlns:a16="http://schemas.microsoft.com/office/drawing/2014/main" val="10002"/>
                  </a:ext>
                </a:extLst>
              </a:tr>
            </a:tbl>
          </a:graphicData>
        </a:graphic>
      </p:graphicFrame>
      <p:sp>
        <p:nvSpPr>
          <p:cNvPr id="14" name="13 Rectángulo"/>
          <p:cNvSpPr/>
          <p:nvPr/>
        </p:nvSpPr>
        <p:spPr>
          <a:xfrm>
            <a:off x="0" y="-15724"/>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48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328592"/>
          </a:xfrm>
        </p:spPr>
        <p:txBody>
          <a:bodyPr>
            <a:normAutofit fontScale="77500" lnSpcReduction="20000"/>
          </a:bodyPr>
          <a:lstStyle/>
          <a:p>
            <a:pPr marL="457200" lvl="1" indent="0" algn="just">
              <a:buNone/>
            </a:pPr>
            <a:r>
              <a:rPr lang="es-ES_tradnl" sz="2000" b="1" dirty="0">
                <a:solidFill>
                  <a:srgbClr val="002060"/>
                </a:solidFill>
                <a:latin typeface="Calibri" charset="0"/>
              </a:rPr>
              <a:t>2. Ámbito de aplicación</a:t>
            </a:r>
          </a:p>
          <a:p>
            <a:pPr marL="457200" lvl="1" indent="0" algn="just">
              <a:buNone/>
            </a:pPr>
            <a:endParaRPr lang="es-ES_tradnl" sz="2000" dirty="0">
              <a:solidFill>
                <a:srgbClr val="002060"/>
              </a:solidFill>
              <a:latin typeface="Calibri" charset="0"/>
            </a:endParaRPr>
          </a:p>
          <a:p>
            <a:pPr marL="457200" lvl="1" indent="0" algn="just">
              <a:buNone/>
            </a:pPr>
            <a:r>
              <a:rPr lang="es-CL" sz="2000" dirty="0">
                <a:solidFill>
                  <a:srgbClr val="002060"/>
                </a:solidFill>
                <a:latin typeface="Calibri" charset="0"/>
              </a:rPr>
              <a:t>La Ley 20.886 se aplicará a todas las causas que conozcan los tribunales indicados en los </a:t>
            </a:r>
            <a:r>
              <a:rPr lang="es-CL" sz="2000" b="1" dirty="0">
                <a:solidFill>
                  <a:srgbClr val="002060"/>
                </a:solidFill>
                <a:latin typeface="Calibri" charset="0"/>
              </a:rPr>
              <a:t>incisos segundo y tercero del artículo 5º </a:t>
            </a:r>
            <a:r>
              <a:rPr lang="es-CL" sz="2000" dirty="0">
                <a:solidFill>
                  <a:srgbClr val="002060"/>
                </a:solidFill>
                <a:latin typeface="Calibri" charset="0"/>
              </a:rPr>
              <a:t>del Código Orgánico de Tribunales, con excepción de las causas que conozcan los tribunales militares en tiempo de paz, es decir:</a:t>
            </a:r>
          </a:p>
          <a:p>
            <a:pPr marL="457200" lvl="1" indent="0" algn="just">
              <a:buNone/>
            </a:pPr>
            <a:endParaRPr lang="es-CL" sz="2000" dirty="0">
              <a:solidFill>
                <a:srgbClr val="002060"/>
              </a:solidFill>
              <a:latin typeface="Calibri" charset="0"/>
            </a:endParaRPr>
          </a:p>
          <a:p>
            <a:pPr lvl="1" algn="just">
              <a:buFont typeface="Wingdings" pitchFamily="2" charset="2"/>
              <a:buChar char="§"/>
            </a:pPr>
            <a:r>
              <a:rPr lang="es-CL" sz="2000" dirty="0">
                <a:solidFill>
                  <a:srgbClr val="002060"/>
                </a:solidFill>
                <a:latin typeface="Calibri" charset="0"/>
              </a:rPr>
              <a:t>Corte Suprema</a:t>
            </a:r>
          </a:p>
          <a:p>
            <a:pPr lvl="1" algn="just">
              <a:buFont typeface="Wingdings" pitchFamily="2" charset="2"/>
              <a:buChar char="§"/>
            </a:pPr>
            <a:r>
              <a:rPr lang="es-CL" sz="2000" dirty="0">
                <a:solidFill>
                  <a:srgbClr val="002060"/>
                </a:solidFill>
                <a:latin typeface="Calibri" charset="0"/>
              </a:rPr>
              <a:t>Cortes de Apelaciones</a:t>
            </a:r>
          </a:p>
          <a:p>
            <a:pPr lvl="1" algn="just">
              <a:buFont typeface="Wingdings" pitchFamily="2" charset="2"/>
              <a:buChar char="§"/>
            </a:pPr>
            <a:r>
              <a:rPr lang="es-CL" sz="2000" dirty="0">
                <a:solidFill>
                  <a:srgbClr val="002060"/>
                </a:solidFill>
                <a:latin typeface="Calibri" charset="0"/>
              </a:rPr>
              <a:t>Presidentes y Ministros de Corte</a:t>
            </a:r>
          </a:p>
          <a:p>
            <a:pPr lvl="1" algn="just">
              <a:buFont typeface="Wingdings" pitchFamily="2" charset="2"/>
              <a:buChar char="§"/>
            </a:pPr>
            <a:r>
              <a:rPr lang="es-CL" sz="2000" dirty="0">
                <a:solidFill>
                  <a:srgbClr val="002060"/>
                </a:solidFill>
                <a:latin typeface="Calibri" charset="0"/>
              </a:rPr>
              <a:t>Tribunales de Juicio Oral en lo Penal</a:t>
            </a:r>
          </a:p>
          <a:p>
            <a:pPr lvl="1" algn="just">
              <a:buFont typeface="Wingdings" pitchFamily="2" charset="2"/>
              <a:buChar char="§"/>
            </a:pPr>
            <a:r>
              <a:rPr lang="es-CL" sz="2000" dirty="0">
                <a:solidFill>
                  <a:srgbClr val="002060"/>
                </a:solidFill>
                <a:latin typeface="Calibri" charset="0"/>
              </a:rPr>
              <a:t>Juzgados de Letras </a:t>
            </a:r>
          </a:p>
          <a:p>
            <a:pPr lvl="1" algn="just">
              <a:buFont typeface="Wingdings" pitchFamily="2" charset="2"/>
              <a:buChar char="§"/>
            </a:pPr>
            <a:r>
              <a:rPr lang="es-CL" sz="2000" dirty="0">
                <a:solidFill>
                  <a:srgbClr val="002060"/>
                </a:solidFill>
                <a:latin typeface="Calibri" charset="0"/>
              </a:rPr>
              <a:t>Juzgados de Garantía</a:t>
            </a:r>
          </a:p>
          <a:p>
            <a:pPr lvl="1" algn="just">
              <a:buFont typeface="Wingdings" pitchFamily="2" charset="2"/>
              <a:buChar char="§"/>
            </a:pPr>
            <a:r>
              <a:rPr lang="es-CL" sz="2000" dirty="0">
                <a:solidFill>
                  <a:srgbClr val="002060"/>
                </a:solidFill>
                <a:latin typeface="Calibri" charset="0"/>
              </a:rPr>
              <a:t>Juzgados de Familia</a:t>
            </a:r>
          </a:p>
          <a:p>
            <a:pPr lvl="1" algn="just">
              <a:buFont typeface="Wingdings" pitchFamily="2" charset="2"/>
              <a:buChar char="§"/>
            </a:pPr>
            <a:r>
              <a:rPr lang="es-CL" sz="2000" dirty="0">
                <a:solidFill>
                  <a:srgbClr val="002060"/>
                </a:solidFill>
                <a:latin typeface="Calibri" charset="0"/>
              </a:rPr>
              <a:t>Juzgados de Letras del Trabajo</a:t>
            </a:r>
          </a:p>
          <a:p>
            <a:pPr lvl="1" algn="just">
              <a:buFont typeface="Wingdings" pitchFamily="2" charset="2"/>
              <a:buChar char="§"/>
            </a:pPr>
            <a:r>
              <a:rPr lang="es-CL" sz="2000" dirty="0">
                <a:solidFill>
                  <a:srgbClr val="002060"/>
                </a:solidFill>
                <a:latin typeface="Calibri" charset="0"/>
              </a:rPr>
              <a:t>Juzgados de Cobranza Laboral y Previsional</a:t>
            </a:r>
          </a:p>
          <a:p>
            <a:pPr marL="457200" lvl="1" indent="0" algn="just">
              <a:buNone/>
            </a:pPr>
            <a:endParaRPr lang="es-ES_tradnl" sz="2000" dirty="0"/>
          </a:p>
          <a:p>
            <a:pPr marL="457200" lvl="1" indent="0" algn="just">
              <a:buNone/>
            </a:pPr>
            <a:r>
              <a:rPr lang="es-ES_tradnl" sz="2100" dirty="0">
                <a:solidFill>
                  <a:srgbClr val="002060"/>
                </a:solidFill>
                <a:latin typeface="Calibri" charset="0"/>
              </a:rPr>
              <a:t>Aplicándose las disposiciones de la Ley, solo a las causas iniciadas con posterioridad a su entrada en vigencia. </a:t>
            </a:r>
          </a:p>
          <a:p>
            <a:pPr marL="457200" lvl="1" indent="0" algn="just">
              <a:buNone/>
            </a:pPr>
            <a:endParaRPr lang="es-ES_tradnl" sz="2100" dirty="0">
              <a:solidFill>
                <a:srgbClr val="002060"/>
              </a:solidFill>
              <a:latin typeface="Calibri" charset="0"/>
            </a:endParaRPr>
          </a:p>
          <a:p>
            <a:pPr marL="457200" lvl="1" indent="0" algn="just">
              <a:buNone/>
            </a:pPr>
            <a:r>
              <a:rPr lang="es-ES_tradnl" sz="2100" dirty="0">
                <a:solidFill>
                  <a:srgbClr val="002060"/>
                </a:solidFill>
                <a:latin typeface="Calibri" charset="0"/>
              </a:rPr>
              <a:t>Las causas se entenderán iniciadas </a:t>
            </a:r>
            <a:r>
              <a:rPr lang="es-ES_tradnl" sz="2100" b="1" dirty="0">
                <a:solidFill>
                  <a:srgbClr val="002060"/>
                </a:solidFill>
                <a:latin typeface="Calibri" charset="0"/>
              </a:rPr>
              <a:t>desde la fecha de presentación de la demanda o medida prejudicial</a:t>
            </a:r>
            <a:r>
              <a:rPr lang="es-ES_tradnl" sz="2100" dirty="0">
                <a:solidFill>
                  <a:srgbClr val="002060"/>
                </a:solidFill>
                <a:latin typeface="Calibri" charset="0"/>
              </a:rPr>
              <a:t>, según corresponda.</a:t>
            </a:r>
            <a:endParaRPr lang="es-CL" sz="2100" dirty="0">
              <a:solidFill>
                <a:srgbClr val="002060"/>
              </a:solidFill>
              <a:latin typeface="Calibri" charset="0"/>
            </a:endParaRPr>
          </a:p>
          <a:p>
            <a:pPr marL="457200" lvl="1" indent="0" algn="just">
              <a:buNone/>
            </a:pPr>
            <a:endParaRPr lang="es-ES" sz="2000" dirty="0">
              <a:solidFill>
                <a:srgbClr val="002060"/>
              </a:solidFill>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55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328592"/>
          </a:xfrm>
        </p:spPr>
        <p:txBody>
          <a:bodyPr>
            <a:normAutofit/>
          </a:bodyPr>
          <a:lstStyle/>
          <a:p>
            <a:pPr marL="457200" lvl="1" indent="0" algn="just">
              <a:buNone/>
            </a:pPr>
            <a:r>
              <a:rPr lang="es-ES_tradnl" sz="1800" b="1" dirty="0">
                <a:solidFill>
                  <a:srgbClr val="002060"/>
                </a:solidFill>
                <a:latin typeface="Calibri" charset="0"/>
              </a:rPr>
              <a:t>3. Principios</a:t>
            </a:r>
            <a:endParaRPr lang="es-ES_tradnl" sz="1800" b="1" dirty="0">
              <a:solidFill>
                <a:srgbClr val="FF0000"/>
              </a:solidFill>
              <a:latin typeface="Calibri" charset="0"/>
            </a:endParaRPr>
          </a:p>
          <a:p>
            <a:pPr marL="457200" lvl="1" indent="0" algn="just">
              <a:buNone/>
            </a:pPr>
            <a:endParaRPr lang="es-ES_tradnl" sz="1800" dirty="0">
              <a:solidFill>
                <a:srgbClr val="002060"/>
              </a:solidFill>
              <a:latin typeface="Calibri" charset="0"/>
            </a:endParaRPr>
          </a:p>
          <a:p>
            <a:pPr marL="457200" lvl="1" indent="0" algn="just">
              <a:buNone/>
            </a:pPr>
            <a:r>
              <a:rPr lang="es-CL" sz="1800" dirty="0">
                <a:solidFill>
                  <a:srgbClr val="002060"/>
                </a:solidFill>
                <a:latin typeface="Calibri" charset="0"/>
              </a:rPr>
              <a:t>La tramitación de las </a:t>
            </a:r>
            <a:r>
              <a:rPr lang="es-CL" sz="1800" dirty="0">
                <a:solidFill>
                  <a:schemeClr val="tx2">
                    <a:lumMod val="75000"/>
                  </a:schemeClr>
                </a:solidFill>
                <a:latin typeface="Calibri" charset="0"/>
              </a:rPr>
              <a:t>causas según por la nueva Ley serán regidas </a:t>
            </a:r>
            <a:r>
              <a:rPr lang="es-CL" sz="1800" dirty="0">
                <a:solidFill>
                  <a:srgbClr val="002060"/>
                </a:solidFill>
                <a:latin typeface="Calibri" charset="0"/>
              </a:rPr>
              <a:t>por los siguientes principios:</a:t>
            </a:r>
          </a:p>
          <a:p>
            <a:pPr marL="457200" lvl="1" indent="0" algn="just">
              <a:buNone/>
            </a:pPr>
            <a:endParaRPr lang="es-CL" sz="1800" dirty="0">
              <a:solidFill>
                <a:srgbClr val="002060"/>
              </a:solidFill>
              <a:latin typeface="Calibri" charset="0"/>
            </a:endParaRPr>
          </a:p>
          <a:p>
            <a:pPr lvl="1" algn="just">
              <a:buFont typeface="Wingdings" pitchFamily="2" charset="2"/>
              <a:buChar char="§"/>
            </a:pPr>
            <a:r>
              <a:rPr lang="es-ES_tradnl" sz="1800" dirty="0">
                <a:solidFill>
                  <a:srgbClr val="002060"/>
                </a:solidFill>
                <a:latin typeface="Calibri" charset="0"/>
              </a:rPr>
              <a:t>Principio de equivalencia funcional del soporte electrónico</a:t>
            </a:r>
          </a:p>
          <a:p>
            <a:pPr lvl="1" algn="just">
              <a:buFont typeface="Wingdings" pitchFamily="2" charset="2"/>
              <a:buChar char="§"/>
            </a:pPr>
            <a:r>
              <a:rPr lang="es-ES_tradnl" sz="1800" dirty="0">
                <a:solidFill>
                  <a:srgbClr val="002060"/>
                </a:solidFill>
                <a:latin typeface="Calibri" charset="0"/>
              </a:rPr>
              <a:t>Principio de fidelidad</a:t>
            </a:r>
          </a:p>
          <a:p>
            <a:pPr lvl="1" algn="just">
              <a:buFont typeface="Wingdings" pitchFamily="2" charset="2"/>
              <a:buChar char="§"/>
            </a:pPr>
            <a:r>
              <a:rPr lang="es-ES_tradnl" sz="1800" dirty="0">
                <a:solidFill>
                  <a:srgbClr val="002060"/>
                </a:solidFill>
                <a:latin typeface="Calibri" charset="0"/>
              </a:rPr>
              <a:t>Principio de publicidad</a:t>
            </a:r>
          </a:p>
          <a:p>
            <a:pPr lvl="1" algn="just">
              <a:buFont typeface="Wingdings" pitchFamily="2" charset="2"/>
              <a:buChar char="§"/>
            </a:pPr>
            <a:r>
              <a:rPr lang="es-ES_tradnl" sz="1800" dirty="0">
                <a:solidFill>
                  <a:srgbClr val="002060"/>
                </a:solidFill>
                <a:latin typeface="Calibri" charset="0"/>
              </a:rPr>
              <a:t>Principio de buena fe</a:t>
            </a:r>
          </a:p>
          <a:p>
            <a:pPr lvl="1" algn="just">
              <a:buFont typeface="Wingdings" pitchFamily="2" charset="2"/>
              <a:buChar char="§"/>
            </a:pPr>
            <a:r>
              <a:rPr lang="es-ES_tradnl" sz="1800" dirty="0">
                <a:solidFill>
                  <a:srgbClr val="002060"/>
                </a:solidFill>
                <a:latin typeface="Calibri" charset="0"/>
              </a:rPr>
              <a:t>Principio de actualización de los sistemas informáticos</a:t>
            </a:r>
          </a:p>
          <a:p>
            <a:pPr lvl="1" algn="just">
              <a:buFont typeface="Wingdings" pitchFamily="2" charset="2"/>
              <a:buChar char="§"/>
            </a:pPr>
            <a:r>
              <a:rPr lang="es-ES_tradnl" sz="1800" dirty="0">
                <a:solidFill>
                  <a:srgbClr val="002060"/>
                </a:solidFill>
                <a:latin typeface="Calibri" charset="0"/>
              </a:rPr>
              <a:t>Principio de cooperación</a:t>
            </a:r>
            <a:endParaRPr lang="es-CL" sz="1800" dirty="0">
              <a:solidFill>
                <a:srgbClr val="002060"/>
              </a:solidFill>
              <a:latin typeface="Calibri" charset="0"/>
            </a:endParaRPr>
          </a:p>
          <a:p>
            <a:pPr lvl="1" algn="just">
              <a:buFont typeface="Wingdings" pitchFamily="2" charset="2"/>
              <a:buChar char="§"/>
            </a:pPr>
            <a:endParaRPr lang="es-CL" sz="1800" dirty="0">
              <a:solidFill>
                <a:srgbClr val="002060"/>
              </a:solidFill>
              <a:latin typeface="Calibri" charset="0"/>
            </a:endParaRPr>
          </a:p>
          <a:p>
            <a:pPr algn="just"/>
            <a:endParaRPr lang="es-ES" sz="18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8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328592"/>
          </a:xfrm>
        </p:spPr>
        <p:txBody>
          <a:bodyPr>
            <a:normAutofit/>
          </a:bodyPr>
          <a:lstStyle/>
          <a:p>
            <a:pPr marL="457200" lvl="1" indent="0" algn="just">
              <a:buNone/>
            </a:pPr>
            <a:endParaRPr lang="es-ES_tradnl" sz="2000" b="1" dirty="0">
              <a:solidFill>
                <a:srgbClr val="002060"/>
              </a:solidFill>
              <a:latin typeface="Calibri" charset="0"/>
            </a:endParaRPr>
          </a:p>
          <a:p>
            <a:pPr marL="457200" lvl="1" indent="0" algn="just">
              <a:buNone/>
            </a:pPr>
            <a:r>
              <a:rPr lang="es-ES_tradnl" sz="1800" b="1" dirty="0">
                <a:solidFill>
                  <a:srgbClr val="002060"/>
                </a:solidFill>
                <a:latin typeface="Calibri" charset="0"/>
              </a:rPr>
              <a:t>4. </a:t>
            </a:r>
            <a:r>
              <a:rPr lang="es-CL" sz="1800" b="1" dirty="0">
                <a:solidFill>
                  <a:srgbClr val="002060"/>
                </a:solidFill>
                <a:latin typeface="Calibri" charset="0"/>
              </a:rPr>
              <a:t>Uso obligatorio del sistema informático, respaldo y conservación</a:t>
            </a:r>
          </a:p>
          <a:p>
            <a:pPr marL="457200" lvl="1" indent="0" algn="just">
              <a:buNone/>
            </a:pPr>
            <a:endParaRPr lang="es-ES_tradnl" sz="2000" b="1" dirty="0">
              <a:solidFill>
                <a:srgbClr val="002060"/>
              </a:solidFill>
              <a:latin typeface="Calibri" charset="0"/>
            </a:endParaRPr>
          </a:p>
          <a:p>
            <a:pPr marL="457200" lvl="1" indent="0" algn="just">
              <a:lnSpc>
                <a:spcPct val="80000"/>
              </a:lnSpc>
              <a:buNone/>
            </a:pPr>
            <a:r>
              <a:rPr lang="es-ES_tradnl" sz="1600" dirty="0">
                <a:solidFill>
                  <a:srgbClr val="002060"/>
                </a:solidFill>
                <a:latin typeface="Calibri" charset="0"/>
              </a:rPr>
              <a:t>Los jueces, auxiliares de la administración de justicia y funcionarios de cada tribunal estarán obligados a utilizar y a registrar en el sistema informático todas las resoluciones y actuaciones procesales que se verifiquen en el juicio.</a:t>
            </a:r>
          </a:p>
          <a:p>
            <a:pPr marL="457200" lvl="1" indent="0" algn="just">
              <a:lnSpc>
                <a:spcPct val="80000"/>
              </a:lnSpc>
              <a:buNone/>
            </a:pPr>
            <a:endParaRPr lang="es-ES_tradnl" sz="1600" dirty="0">
              <a:solidFill>
                <a:srgbClr val="002060"/>
              </a:solidFill>
              <a:latin typeface="Calibri" charset="0"/>
            </a:endParaRPr>
          </a:p>
          <a:p>
            <a:pPr marL="457200" lvl="1" indent="0" algn="just">
              <a:lnSpc>
                <a:spcPct val="80000"/>
              </a:lnSpc>
              <a:buNone/>
            </a:pPr>
            <a:r>
              <a:rPr lang="es-ES_tradnl" sz="1600" dirty="0">
                <a:solidFill>
                  <a:srgbClr val="002060"/>
                </a:solidFill>
                <a:latin typeface="Calibri" charset="0"/>
              </a:rPr>
              <a:t>Dichos antecedentes constarán en la carpeta electrónica, la cual se formará </a:t>
            </a:r>
            <a:r>
              <a:rPr lang="es-CL" sz="1600" dirty="0">
                <a:solidFill>
                  <a:srgbClr val="002060"/>
                </a:solidFill>
                <a:latin typeface="Calibri" charset="0"/>
              </a:rPr>
              <a:t>con los escritos, documentos, resoluciones, actas de audiencias y actuaciones de toda especie que se presenten o verifiquen en el juicio, los que serán registrados y conservados íntegramente en orden sucesivo conforme a su fecha de presentación o verificación a través de cualquier medio que garantice la fidelidad, preservación y reproducción de su contenido, lo que se regulará mediante </a:t>
            </a:r>
            <a:r>
              <a:rPr lang="es-CL" sz="1600" b="1" dirty="0">
                <a:solidFill>
                  <a:srgbClr val="002060"/>
                </a:solidFill>
                <a:latin typeface="Calibri" charset="0"/>
              </a:rPr>
              <a:t>auto acordado de la Corte Suprema.</a:t>
            </a:r>
            <a:endParaRPr lang="es-ES_tradnl" sz="1600" b="1" dirty="0">
              <a:solidFill>
                <a:srgbClr val="002060"/>
              </a:solidFill>
              <a:latin typeface="Calibri" charset="0"/>
            </a:endParaRPr>
          </a:p>
          <a:p>
            <a:pPr marL="457200" lvl="1" indent="0" algn="just">
              <a:lnSpc>
                <a:spcPct val="80000"/>
              </a:lnSpc>
              <a:buNone/>
            </a:pPr>
            <a:endParaRPr lang="es-CL" sz="1600" dirty="0">
              <a:solidFill>
                <a:srgbClr val="002060"/>
              </a:solidFill>
              <a:latin typeface="Calibri" charset="0"/>
            </a:endParaRPr>
          </a:p>
          <a:p>
            <a:pPr marL="457200" lvl="1" indent="0" algn="just">
              <a:buNone/>
            </a:pPr>
            <a:endParaRPr lang="es-ES_tradnl" sz="2000" b="1"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8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328592"/>
          </a:xfrm>
        </p:spPr>
        <p:txBody>
          <a:bodyPr>
            <a:normAutofit/>
          </a:bodyPr>
          <a:lstStyle/>
          <a:p>
            <a:pPr marL="457200" lvl="1" indent="0" algn="just">
              <a:buNone/>
            </a:pPr>
            <a:r>
              <a:rPr lang="es-ES_tradnl" sz="1800" b="1" dirty="0">
                <a:solidFill>
                  <a:srgbClr val="002060"/>
                </a:solidFill>
                <a:latin typeface="Calibri" charset="0"/>
              </a:rPr>
              <a:t>5. </a:t>
            </a:r>
            <a:r>
              <a:rPr lang="es-CL" sz="1800" b="1" dirty="0">
                <a:solidFill>
                  <a:srgbClr val="002060"/>
                </a:solidFill>
                <a:latin typeface="Calibri" charset="0"/>
              </a:rPr>
              <a:t>Firma electrónica de resoluciones y actuaciones del tribunal y copias autorizadas</a:t>
            </a:r>
          </a:p>
          <a:p>
            <a:pPr marL="457200" lvl="1" indent="0" algn="just">
              <a:buNone/>
            </a:pPr>
            <a:endParaRPr lang="es-CL" sz="1600" b="1" dirty="0">
              <a:solidFill>
                <a:srgbClr val="002060"/>
              </a:solidFill>
              <a:latin typeface="Calibri" charset="0"/>
            </a:endParaRPr>
          </a:p>
          <a:p>
            <a:pPr marL="457200" lvl="1" indent="0" algn="just">
              <a:lnSpc>
                <a:spcPct val="80000"/>
              </a:lnSpc>
              <a:buNone/>
            </a:pPr>
            <a:r>
              <a:rPr lang="es-CL" sz="1600" dirty="0">
                <a:solidFill>
                  <a:srgbClr val="002060"/>
                </a:solidFill>
                <a:latin typeface="Calibri" charset="0"/>
              </a:rPr>
              <a:t>Las resoluciones y actuaciones del juez, del secretario, del administrador del tribunal y de los auxiliares de la administración de justicia serán suscritas mediante firma electrónica avanzada. Entre los auxiliares que pertenecen al Poder Judicial, se encuentran los Relatores y Consejeros Técnicos</a:t>
            </a:r>
          </a:p>
          <a:p>
            <a:pPr marL="457200" lvl="1" indent="0" algn="just">
              <a:lnSpc>
                <a:spcPct val="80000"/>
              </a:lnSpc>
              <a:buNone/>
            </a:pPr>
            <a:endParaRPr lang="es-CL" sz="1600" dirty="0">
              <a:solidFill>
                <a:srgbClr val="002060"/>
              </a:solidFill>
              <a:latin typeface="Calibri" charset="0"/>
            </a:endParaRPr>
          </a:p>
          <a:p>
            <a:pPr marL="457200" lvl="1" indent="0" algn="just">
              <a:lnSpc>
                <a:spcPct val="80000"/>
              </a:lnSpc>
              <a:buNone/>
            </a:pPr>
            <a:r>
              <a:rPr lang="es-CL" sz="1600" b="1" dirty="0">
                <a:solidFill>
                  <a:srgbClr val="002060"/>
                </a:solidFill>
                <a:latin typeface="Calibri" charset="0"/>
              </a:rPr>
              <a:t>¿Cómo se obtienen las copias autorizadas en virtud de la nueva normativa?</a:t>
            </a:r>
          </a:p>
          <a:p>
            <a:pPr marL="457200" lvl="1" indent="0" algn="just">
              <a:lnSpc>
                <a:spcPct val="80000"/>
              </a:lnSpc>
              <a:buNone/>
            </a:pPr>
            <a:endParaRPr lang="es-CL" sz="1600" dirty="0">
              <a:solidFill>
                <a:srgbClr val="002060"/>
              </a:solidFill>
              <a:latin typeface="Calibri" charset="0"/>
            </a:endParaRPr>
          </a:p>
          <a:p>
            <a:pPr marL="457200" lvl="1" indent="0" algn="just">
              <a:lnSpc>
                <a:spcPct val="80000"/>
              </a:lnSpc>
              <a:buNone/>
            </a:pPr>
            <a:r>
              <a:rPr lang="es-CL" sz="1600" dirty="0">
                <a:solidFill>
                  <a:srgbClr val="002060"/>
                </a:solidFill>
                <a:latin typeface="Calibri" charset="0"/>
              </a:rPr>
              <a:t>Las copias autorizadas de las resoluciones y actuaciones deberán ser obtenidas directamente del sistema informático de tramitación con la firma electrónica correspondiente, la que contará con un sello de autenticidad, es decir, no será necesaria la intervención de ningún funcionario del tribunal para ello.</a:t>
            </a:r>
          </a:p>
          <a:p>
            <a:pPr marL="457200" lvl="1" indent="0" algn="just">
              <a:lnSpc>
                <a:spcPct val="80000"/>
              </a:lnSpc>
              <a:buNone/>
            </a:pPr>
            <a:endParaRPr lang="es-CL" sz="1600"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34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328592"/>
          </a:xfrm>
        </p:spPr>
        <p:txBody>
          <a:bodyPr>
            <a:normAutofit/>
          </a:bodyPr>
          <a:lstStyle/>
          <a:p>
            <a:pPr marL="457200" lvl="1" indent="0" algn="just">
              <a:buNone/>
            </a:pPr>
            <a:r>
              <a:rPr lang="es-ES_tradnl" sz="1800" b="1" dirty="0"/>
              <a:t>¿</a:t>
            </a:r>
            <a:r>
              <a:rPr lang="es-ES_tradnl" sz="1800" b="1" dirty="0">
                <a:solidFill>
                  <a:srgbClr val="002060"/>
                </a:solidFill>
                <a:latin typeface="Calibri" charset="0"/>
              </a:rPr>
              <a:t>Será necesario generar un expediente físico en que los documentos cuenten con firma manuscrita?</a:t>
            </a:r>
          </a:p>
          <a:p>
            <a:pPr marL="457200" lvl="1" indent="0" algn="just">
              <a:buNone/>
            </a:pPr>
            <a:endParaRPr lang="es-ES_tradnl" sz="2300" b="1" dirty="0">
              <a:solidFill>
                <a:srgbClr val="002060"/>
              </a:solidFill>
              <a:latin typeface="Calibri" charset="0"/>
            </a:endParaRPr>
          </a:p>
          <a:p>
            <a:pPr marL="457200" lvl="1" indent="0" algn="just">
              <a:buNone/>
            </a:pPr>
            <a:r>
              <a:rPr lang="es-ES_tradnl" sz="1700" dirty="0">
                <a:solidFill>
                  <a:srgbClr val="002060"/>
                </a:solidFill>
                <a:latin typeface="Calibri" charset="0"/>
              </a:rPr>
              <a:t>En atención a que todas las presentaciones serán digitales, al igual que las resoluciones, no es necesario contar con expediente físico, así como tampoco con la firma manuscrita escaneada en los documentos, toda vez que la firma válida es la electrónica, ya sea simple o avanzada.</a:t>
            </a:r>
            <a:endParaRPr lang="es-CL" sz="1700" dirty="0">
              <a:solidFill>
                <a:srgbClr val="002060"/>
              </a:solidFill>
              <a:latin typeface="Calibri" charset="0"/>
            </a:endParaRPr>
          </a:p>
          <a:p>
            <a:pPr marL="457200" lvl="1" indent="0" algn="just">
              <a:buNone/>
            </a:pPr>
            <a:r>
              <a:rPr lang="es-CL" sz="2300" b="1" dirty="0">
                <a:solidFill>
                  <a:srgbClr val="002060"/>
                </a:solidFill>
                <a:latin typeface="Calibri" charset="0"/>
              </a:rPr>
              <a:t> </a:t>
            </a:r>
          </a:p>
          <a:p>
            <a:pPr marL="457200" lvl="1" indent="0" algn="just">
              <a:buNone/>
            </a:pPr>
            <a:r>
              <a:rPr lang="es-CL" sz="1800" b="1" dirty="0">
                <a:solidFill>
                  <a:srgbClr val="002060"/>
                </a:solidFill>
                <a:latin typeface="Calibri" charset="0"/>
              </a:rPr>
              <a:t>¿Cuál será la participación de las instituciones que forman parte del sistema de justicia en esta implementación?</a:t>
            </a:r>
          </a:p>
          <a:p>
            <a:pPr marL="457200" lvl="1" indent="0" algn="just">
              <a:buNone/>
            </a:pPr>
            <a:endParaRPr lang="es-CL" sz="2300" b="1" dirty="0">
              <a:solidFill>
                <a:srgbClr val="002060"/>
              </a:solidFill>
              <a:latin typeface="Calibri" charset="0"/>
            </a:endParaRPr>
          </a:p>
          <a:p>
            <a:pPr marL="457200" lvl="1" indent="0" algn="just">
              <a:buNone/>
            </a:pPr>
            <a:r>
              <a:rPr lang="es-CL" sz="1700" dirty="0">
                <a:solidFill>
                  <a:srgbClr val="002060"/>
                </a:solidFill>
                <a:latin typeface="Calibri" charset="0"/>
              </a:rPr>
              <a:t>Las instituciones se encuentran directamente relacionadas con la implementación y el éxito de la puesta en marcha de esta ley, ya que en definitiva son quienes interactúan con el Poder Judicial desde diversas perspectivas. En ese contexto, se están realizando una serie de reuniones de coordinación y trabajo, con el objetivo de contar con toda la información necesaria para una correcta tramitación.</a:t>
            </a:r>
            <a:r>
              <a:rPr lang="es-CL" sz="1700" dirty="0"/>
              <a:t> </a:t>
            </a:r>
            <a:endParaRPr lang="es-ES_tradnl" sz="1700" dirty="0">
              <a:solidFill>
                <a:srgbClr val="002060"/>
              </a:solidFill>
              <a:latin typeface="Calibri" charset="0"/>
            </a:endParaRPr>
          </a:p>
          <a:p>
            <a:pPr marL="457200" lvl="1" indent="0" algn="just">
              <a:buNone/>
            </a:pPr>
            <a:endParaRPr lang="es-ES_tradnl" sz="1700" dirty="0">
              <a:solidFill>
                <a:srgbClr val="002060"/>
              </a:solidFill>
              <a:latin typeface="Calibri" charset="0"/>
            </a:endParaRPr>
          </a:p>
          <a:p>
            <a:pPr marL="457200" lvl="1" indent="0" algn="just">
              <a:buNone/>
            </a:pPr>
            <a:endParaRPr lang="es-CL" sz="17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1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688632"/>
          </a:xfrm>
        </p:spPr>
        <p:txBody>
          <a:bodyPr>
            <a:normAutofit/>
          </a:bodyPr>
          <a:lstStyle/>
          <a:p>
            <a:pPr marL="457200" lvl="1" indent="0" algn="just">
              <a:buNone/>
            </a:pPr>
            <a:r>
              <a:rPr lang="es-ES_tradnl" sz="1800" b="1" dirty="0">
                <a:solidFill>
                  <a:srgbClr val="002060"/>
                </a:solidFill>
                <a:latin typeface="Calibri" charset="0"/>
              </a:rPr>
              <a:t>6. </a:t>
            </a:r>
            <a:r>
              <a:rPr lang="es-CL" sz="1800" b="1" dirty="0">
                <a:solidFill>
                  <a:srgbClr val="002060"/>
                </a:solidFill>
              </a:rPr>
              <a:t>Presentación de demandas y de escritos</a:t>
            </a:r>
          </a:p>
          <a:p>
            <a:pPr marL="457200" lvl="1" indent="0" algn="just">
              <a:buNone/>
            </a:pPr>
            <a:endParaRPr lang="es-CL" sz="1600" b="1" dirty="0">
              <a:solidFill>
                <a:schemeClr val="tx2">
                  <a:lumMod val="75000"/>
                </a:schemeClr>
              </a:solidFill>
              <a:latin typeface="Calibri" charset="0"/>
            </a:endParaRPr>
          </a:p>
          <a:p>
            <a:pPr marL="457200" lvl="1" indent="0" algn="just">
              <a:buNone/>
            </a:pPr>
            <a:r>
              <a:rPr lang="es-ES_tradnl" sz="1800" dirty="0">
                <a:solidFill>
                  <a:schemeClr val="tx2">
                    <a:lumMod val="75000"/>
                  </a:schemeClr>
                </a:solidFill>
                <a:latin typeface="Calibri" charset="0"/>
              </a:rPr>
              <a:t>El ingreso de las demandas y de todos los escritos se hará por vía electrónica a través del sistema de tramitación del Poder Judicial, es decir, ya no se podrá utilizar el correo electrónico como forma de comunicación con el tribunal.</a:t>
            </a:r>
          </a:p>
          <a:p>
            <a:pPr marL="457200" lvl="1" indent="0" algn="just">
              <a:buNone/>
            </a:pPr>
            <a:endParaRPr lang="es-ES_tradnl" sz="1800" dirty="0">
              <a:solidFill>
                <a:schemeClr val="tx2">
                  <a:lumMod val="75000"/>
                </a:schemeClr>
              </a:solidFill>
              <a:latin typeface="Calibri" charset="0"/>
            </a:endParaRPr>
          </a:p>
          <a:p>
            <a:pPr marL="457200" lvl="1" indent="0" algn="just">
              <a:buNone/>
            </a:pPr>
            <a:r>
              <a:rPr lang="es-ES_tradnl" sz="1800" dirty="0">
                <a:solidFill>
                  <a:schemeClr val="tx2">
                    <a:lumMod val="75000"/>
                  </a:schemeClr>
                </a:solidFill>
                <a:latin typeface="Calibri" charset="0"/>
              </a:rPr>
              <a:t>Para dar cumplimiento a lo anterior, se están unificando todos los servicios asociados a la tramitación de las causas en una Oficina Judicial Virtual (OJV), la cual estará disponible en el Portal de Internet del Poder Judicial (</a:t>
            </a:r>
            <a:r>
              <a:rPr lang="es-ES_tradnl" sz="1800" dirty="0">
                <a:solidFill>
                  <a:schemeClr val="tx2">
                    <a:lumMod val="75000"/>
                  </a:schemeClr>
                </a:solidFill>
                <a:latin typeface="Calibri" charset="0"/>
                <a:hlinkClick r:id="rId2"/>
              </a:rPr>
              <a:t>www.pjud.cl</a:t>
            </a:r>
            <a:r>
              <a:rPr lang="es-ES_tradnl" sz="1800" dirty="0">
                <a:solidFill>
                  <a:schemeClr val="tx2">
                    <a:lumMod val="75000"/>
                  </a:schemeClr>
                </a:solidFill>
                <a:latin typeface="Calibri" charset="0"/>
              </a:rPr>
              <a:t> o </a:t>
            </a:r>
            <a:r>
              <a:rPr lang="es-ES_tradnl" sz="1800" dirty="0">
                <a:solidFill>
                  <a:schemeClr val="tx2">
                    <a:lumMod val="75000"/>
                  </a:schemeClr>
                </a:solidFill>
                <a:latin typeface="Calibri" charset="0"/>
                <a:hlinkClick r:id="rId3"/>
              </a:rPr>
              <a:t>www.poderjudicial.cl</a:t>
            </a:r>
            <a:r>
              <a:rPr lang="es-ES_tradnl" sz="1800" dirty="0">
                <a:solidFill>
                  <a:schemeClr val="tx2">
                    <a:lumMod val="75000"/>
                  </a:schemeClr>
                </a:solidFill>
                <a:latin typeface="Calibri" charset="0"/>
              </a:rPr>
              <a:t>) </a:t>
            </a:r>
          </a:p>
          <a:p>
            <a:pPr marL="457200" lvl="1" indent="0" algn="just">
              <a:buNone/>
            </a:pPr>
            <a:endParaRPr lang="es-ES_tradnl" sz="1800" dirty="0">
              <a:solidFill>
                <a:schemeClr val="tx2">
                  <a:lumMod val="75000"/>
                </a:schemeClr>
              </a:solidFill>
              <a:latin typeface="Calibri" charset="0"/>
            </a:endParaRPr>
          </a:p>
          <a:p>
            <a:pPr marL="457200" lvl="1" indent="0" algn="just">
              <a:buNone/>
            </a:pPr>
            <a:r>
              <a:rPr lang="es-ES_tradnl" sz="1800" dirty="0">
                <a:solidFill>
                  <a:schemeClr val="tx2">
                    <a:lumMod val="75000"/>
                  </a:schemeClr>
                </a:solidFill>
                <a:latin typeface="Calibri" charset="0"/>
              </a:rPr>
              <a:t>Para ingresar a la OJV, se utilizará como mecanismo de acceso la Clave Única del Estado, que es entregada y administrada por el Servicio de Registro Civil e Identificación, sirviendo además como Firma Electrónica Simple de los documentos que se envíen al tribunal utilizándola. </a:t>
            </a:r>
          </a:p>
          <a:p>
            <a:pPr marL="457200" lvl="1" indent="0" algn="just">
              <a:buNone/>
            </a:pPr>
            <a:endParaRPr lang="es-ES_tradnl" sz="1600" dirty="0">
              <a:solidFill>
                <a:schemeClr val="tx2">
                  <a:lumMod val="75000"/>
                </a:schemeClr>
              </a:solidFill>
              <a:latin typeface="Calibri" charset="0"/>
            </a:endParaRPr>
          </a:p>
          <a:p>
            <a:pPr marL="457200" lvl="1" indent="0" algn="just">
              <a:buNone/>
            </a:pPr>
            <a:endParaRPr lang="es-ES_tradnl" sz="1600" dirty="0">
              <a:solidFill>
                <a:schemeClr val="tx2">
                  <a:lumMod val="75000"/>
                </a:schemeClr>
              </a:solidFill>
              <a:latin typeface="Calibri" charset="0"/>
            </a:endParaRPr>
          </a:p>
          <a:p>
            <a:pPr marL="457200" lvl="1" indent="0" algn="just">
              <a:buNone/>
            </a:pPr>
            <a:endParaRPr lang="es-ES_tradnl" sz="2000" b="1" dirty="0">
              <a:solidFill>
                <a:srgbClr val="002060"/>
              </a:solidFill>
              <a:latin typeface="Calibri" charset="0"/>
            </a:endParaRPr>
          </a:p>
          <a:p>
            <a:pPr marL="457200" lvl="1" indent="0" algn="just">
              <a:buNone/>
            </a:pPr>
            <a:endParaRPr lang="es-ES_tradnl" sz="2000" dirty="0">
              <a:solidFill>
                <a:srgbClr val="002060"/>
              </a:solidFill>
              <a:latin typeface="Calibri" charset="0"/>
            </a:endParaRPr>
          </a:p>
          <a:p>
            <a:pPr marL="457200" lvl="1" indent="0" algn="just">
              <a:buNone/>
            </a:pPr>
            <a:endParaRPr lang="es-CL" sz="2000" dirty="0">
              <a:solidFill>
                <a:srgbClr val="002060"/>
              </a:solidFill>
              <a:latin typeface="Calibri" charset="0"/>
            </a:endParaRPr>
          </a:p>
          <a:p>
            <a:pPr algn="just"/>
            <a:endParaRPr lang="es-ES" sz="2000" dirty="0">
              <a:solidFill>
                <a:srgbClr val="002060"/>
              </a:solidFill>
            </a:endParaRPr>
          </a:p>
        </p:txBody>
      </p:sp>
      <p:grpSp>
        <p:nvGrpSpPr>
          <p:cNvPr id="5" name="4 Grupo"/>
          <p:cNvGrpSpPr/>
          <p:nvPr/>
        </p:nvGrpSpPr>
        <p:grpSpPr>
          <a:xfrm>
            <a:off x="0" y="-1"/>
            <a:ext cx="9144000" cy="726763"/>
            <a:chOff x="0" y="-1"/>
            <a:chExt cx="9144000" cy="726763"/>
          </a:xfrm>
        </p:grpSpPr>
        <p:grpSp>
          <p:nvGrpSpPr>
            <p:cNvPr id="6" name="5 Grupo"/>
            <p:cNvGrpSpPr/>
            <p:nvPr/>
          </p:nvGrpSpPr>
          <p:grpSpPr>
            <a:xfrm>
              <a:off x="5812129" y="-1"/>
              <a:ext cx="3331871" cy="726763"/>
              <a:chOff x="5738452" y="-1"/>
              <a:chExt cx="3405549" cy="742834"/>
            </a:xfrm>
          </p:grpSpPr>
          <p:pic>
            <p:nvPicPr>
              <p:cNvPr id="8" name="7 Imagen"/>
              <p:cNvPicPr>
                <a:picLocks noChangeAspect="1"/>
              </p:cNvPicPr>
              <p:nvPr/>
            </p:nvPicPr>
            <p:blipFill rotWithShape="1">
              <a:blip r:embed="rId4" cstate="print">
                <a:extLst>
                  <a:ext uri="{28A0092B-C50C-407E-A947-70E740481C1C}">
                    <a14:useLocalDpi xmlns:a14="http://schemas.microsoft.com/office/drawing/2010/main" val="0"/>
                  </a:ext>
                </a:extLst>
              </a:blip>
              <a:srcRect r="87095" b="73469"/>
              <a:stretch/>
            </p:blipFill>
            <p:spPr>
              <a:xfrm rot="16200000">
                <a:off x="5935937" y="-197486"/>
                <a:ext cx="742834" cy="1137804"/>
              </a:xfrm>
              <a:prstGeom prst="rect">
                <a:avLst/>
              </a:prstGeom>
            </p:spPr>
          </p:pic>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t="73851" r="87095"/>
              <a:stretch/>
            </p:blipFill>
            <p:spPr>
              <a:xfrm rot="16200000">
                <a:off x="8211868" y="-189302"/>
                <a:ext cx="742832" cy="1121434"/>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16632"/>
                <a:ext cx="971330" cy="610130"/>
              </a:xfrm>
              <a:prstGeom prst="rect">
                <a:avLst/>
              </a:prstGeom>
            </p:spPr>
          </p:pic>
        </p:grpSp>
        <p:sp>
          <p:nvSpPr>
            <p:cNvPr id="7" name="6 Rectángulo"/>
            <p:cNvSpPr/>
            <p:nvPr/>
          </p:nvSpPr>
          <p:spPr>
            <a:xfrm>
              <a:off x="0" y="-1"/>
              <a:ext cx="5812128" cy="726763"/>
            </a:xfrm>
            <a:prstGeom prst="rect">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t>CONTENIDO DE LEY 20.886</a:t>
              </a:r>
            </a:p>
          </p:txBody>
        </p:sp>
      </p:gr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7767" t="50687" r="40966" b="37702"/>
          <a:stretch/>
        </p:blipFill>
        <p:spPr bwMode="auto">
          <a:xfrm>
            <a:off x="6989177" y="5877272"/>
            <a:ext cx="1641278" cy="56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21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22575</TotalTime>
  <Words>2430</Words>
  <Application>Microsoft Office PowerPoint</Application>
  <PresentationFormat>Presentación en pantalla (4:3)</PresentationFormat>
  <Paragraphs>233</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ＭＳ Ｐゴシック</vt:lpstr>
      <vt:lpstr>Arial</vt:lpstr>
      <vt:lpstr>Calibri</vt:lpstr>
      <vt:lpstr>Dax-Medium</vt:lpstr>
      <vt:lpstr>DIN-Regular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Tomás A. Cepeda G.;Maria Jose Valdes Aguilar</dc:creator>
  <cp:lastModifiedBy>Matias Warnken</cp:lastModifiedBy>
  <cp:revision>94</cp:revision>
  <cp:lastPrinted>2016-04-12T12:24:10Z</cp:lastPrinted>
  <dcterms:created xsi:type="dcterms:W3CDTF">2016-03-22T13:26:55Z</dcterms:created>
  <dcterms:modified xsi:type="dcterms:W3CDTF">2016-08-16T06:13:03Z</dcterms:modified>
</cp:coreProperties>
</file>